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2" r:id="rId6"/>
    <p:sldId id="273" r:id="rId7"/>
    <p:sldId id="274" r:id="rId8"/>
    <p:sldId id="269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86" autoAdjust="0"/>
    <p:restoredTop sz="94590" autoAdjust="0"/>
  </p:normalViewPr>
  <p:slideViewPr>
    <p:cSldViewPr snapToGrid="0">
      <p:cViewPr varScale="1">
        <p:scale>
          <a:sx n="94" d="100"/>
          <a:sy n="94" d="100"/>
        </p:scale>
        <p:origin x="216" y="2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3/27/23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3/27/23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endParaRPr lang="en-US" sz="60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43D59024-D21F-46A9-B65B-C9166E4E30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46083" y="2339390"/>
            <a:ext cx="2075688" cy="2075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C929A99D-6C0C-468B-854A-FF1CC91260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20384" y="2339390"/>
            <a:ext cx="2075688" cy="2075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23">
            <a:extLst>
              <a:ext uri="{FF2B5EF4-FFF2-40B4-BE49-F238E27FC236}">
                <a16:creationId xmlns:a16="http://schemas.microsoft.com/office/drawing/2014/main" id="{60F12D74-CCEB-4CE6-A979-072265047F7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4685" y="2339390"/>
            <a:ext cx="2075688" cy="2075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23">
            <a:extLst>
              <a:ext uri="{FF2B5EF4-FFF2-40B4-BE49-F238E27FC236}">
                <a16:creationId xmlns:a16="http://schemas.microsoft.com/office/drawing/2014/main" id="{6A481ED4-1444-4E48-A31E-B2624CF536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70228" y="2339390"/>
            <a:ext cx="2075688" cy="2075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1FCF4CD5-BF81-4AEB-BE4A-D07274F666E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46083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68146790-CD56-4671-AD13-89B30FAF55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46083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305877BA-4DF5-499D-9288-3956FC9B1B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0384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22E6E064-1B6D-455F-98A9-1A851E3FE16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20384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76F0A93D-9B44-4CF6-87AF-4B5200AF2C6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4685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550B9205-0F01-47B9-9C79-42EB1E22C9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4685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28">
            <a:extLst>
              <a:ext uri="{FF2B5EF4-FFF2-40B4-BE49-F238E27FC236}">
                <a16:creationId xmlns:a16="http://schemas.microsoft.com/office/drawing/2014/main" id="{8FC1F3E1-C69F-4835-A5CD-929BD175AF1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70228" y="4628543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20" baseline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457972FF-3484-4C00-A636-0F208F816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70228" y="4934031"/>
            <a:ext cx="2075688" cy="347662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0" spc="2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736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8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1244353"/>
            <a:ext cx="6815446" cy="24268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Old and New</a:t>
            </a:r>
            <a:br>
              <a:rPr lang="en-US" sz="6600" dirty="0"/>
            </a:br>
            <a:r>
              <a:rPr lang="en-US" sz="6600" dirty="0"/>
              <a:t> Testament History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6BBE0348-1527-4055-BA8A-E27542227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815446" cy="1303176"/>
          </a:xfrm>
        </p:spPr>
        <p:txBody>
          <a:bodyPr/>
          <a:lstStyle/>
          <a:p>
            <a:pPr algn="ctr"/>
            <a:r>
              <a:rPr lang="en-US" dirty="0"/>
              <a:t>Wednesday Bible Study – 3/8/2023</a:t>
            </a:r>
          </a:p>
        </p:txBody>
      </p:sp>
      <p:pic>
        <p:nvPicPr>
          <p:cNvPr id="5" name="Picture Placeholder 4" descr="A picture containing mountain, sky, outdoor, nature, sunrise ">
            <a:extLst>
              <a:ext uri="{FF2B5EF4-FFF2-40B4-BE49-F238E27FC236}">
                <a16:creationId xmlns:a16="http://schemas.microsoft.com/office/drawing/2014/main" id="{A33E67C0-6C95-48DB-97CC-8CE8D36C05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13533" y="0"/>
            <a:ext cx="4082983" cy="6858000"/>
          </a:xfrm>
        </p:spPr>
      </p:pic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E812-D146-162F-89B5-811068A5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0AE84-4492-EC58-F691-E8BE4BFF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A8858-592A-8F4B-4185-20AD52AC77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2000" y="136525"/>
            <a:ext cx="8607425" cy="6219825"/>
          </a:xfrm>
        </p:spPr>
        <p:txBody>
          <a:bodyPr>
            <a:normAutofit/>
          </a:bodyPr>
          <a:lstStyle/>
          <a:p>
            <a:endParaRPr lang="en-US" sz="2800" u="sng" dirty="0"/>
          </a:p>
          <a:p>
            <a:pPr marL="0" indent="0" algn="ctr">
              <a:buNone/>
            </a:pPr>
            <a:r>
              <a:rPr lang="en-US" sz="2800" u="sng" dirty="0"/>
              <a:t>Old Testament (39 books)</a:t>
            </a:r>
          </a:p>
          <a:p>
            <a:r>
              <a:rPr lang="en-US" sz="2800" u="sng" dirty="0"/>
              <a:t>Pentateuch</a:t>
            </a:r>
            <a:r>
              <a:rPr lang="en-US" sz="2800" dirty="0"/>
              <a:t>: Genesis, Exodus, Leviticus, Numbers, and Deuteronomy </a:t>
            </a:r>
          </a:p>
          <a:p>
            <a:r>
              <a:rPr lang="en-US" sz="2800" u="sng" dirty="0"/>
              <a:t>Historical Books</a:t>
            </a:r>
            <a:r>
              <a:rPr lang="en-US" sz="2800" dirty="0"/>
              <a:t>: Joshua, Judges, Ruth, I Samuel, II Samuel, I Kings, II Kings, I Chronicles, II Chronicles, Ezra, Nehemiah, and Esther</a:t>
            </a:r>
          </a:p>
          <a:p>
            <a:r>
              <a:rPr lang="en-US" sz="2800" u="sng" dirty="0"/>
              <a:t>Poetic Literature</a:t>
            </a:r>
            <a:r>
              <a:rPr lang="en-US" sz="2800" dirty="0"/>
              <a:t>: Job, Psalms, Proverbs, Ecclesiastes, and Song of Solomon</a:t>
            </a:r>
          </a:p>
          <a:p>
            <a:r>
              <a:rPr lang="en-US" sz="2800" u="sng" dirty="0"/>
              <a:t>Major Prophets</a:t>
            </a:r>
            <a:r>
              <a:rPr lang="en-US" sz="2800" dirty="0"/>
              <a:t>: Isaiah, Jeremiah, Lamentations, Ezekiel, and Daniel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57AA7-955E-2A2D-5C9C-2E4EB101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04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5192-2290-92F5-B1A3-5BEDA687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BF098-7620-2308-DC9F-0582B60A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F69E4-B80A-83E5-DC5B-3C5E4EB7EC2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02000" y="431800"/>
            <a:ext cx="8607425" cy="5924550"/>
          </a:xfrm>
        </p:spPr>
        <p:txBody>
          <a:bodyPr>
            <a:normAutofit fontScale="92500"/>
          </a:bodyPr>
          <a:lstStyle/>
          <a:p>
            <a:r>
              <a:rPr lang="en-US" sz="2800" u="sng" dirty="0"/>
              <a:t>Minor Prophets</a:t>
            </a:r>
            <a:r>
              <a:rPr lang="en-US" sz="2800" dirty="0"/>
              <a:t>: Hosea, Joel, Amos, Obadiah, Jonah, Micah, Nahum, Habakkuk, Zephaniah, Haggai, Zechariah, and Malachi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u="sng" dirty="0"/>
              <a:t>New Testament </a:t>
            </a:r>
            <a:r>
              <a:rPr lang="en-US" sz="2800" dirty="0"/>
              <a:t>(27 books)</a:t>
            </a:r>
          </a:p>
          <a:p>
            <a:pPr marL="0" indent="0">
              <a:buNone/>
            </a:pPr>
            <a:r>
              <a:rPr lang="en-US" sz="2800" u="sng" dirty="0"/>
              <a:t>Gospels</a:t>
            </a:r>
            <a:r>
              <a:rPr lang="en-US" sz="2800" dirty="0"/>
              <a:t> (3+ 1): Matthew, Mark, Luke, and John</a:t>
            </a:r>
          </a:p>
          <a:p>
            <a:pPr marL="0" indent="0">
              <a:buNone/>
            </a:pPr>
            <a:r>
              <a:rPr lang="en-US" sz="2800" u="sng" dirty="0"/>
              <a:t>Church History</a:t>
            </a:r>
            <a:r>
              <a:rPr lang="en-US" sz="2800" dirty="0"/>
              <a:t> (1): Acts</a:t>
            </a:r>
          </a:p>
          <a:p>
            <a:pPr marL="0" indent="0">
              <a:buNone/>
            </a:pPr>
            <a:r>
              <a:rPr lang="en-US" sz="2800" u="sng" dirty="0"/>
              <a:t>Pauline Letters</a:t>
            </a:r>
            <a:r>
              <a:rPr lang="en-US" sz="2800" dirty="0"/>
              <a:t> (9): Romans, I Corinthians, II Corinthians, Galatians, Ephesians, Philippians, Colossians, I Thessalonians, II Thessalonians</a:t>
            </a:r>
          </a:p>
          <a:p>
            <a:pPr marL="0" indent="0">
              <a:buNone/>
            </a:pPr>
            <a:r>
              <a:rPr lang="en-US" sz="2800" u="sng" dirty="0"/>
              <a:t>Pastoral Epistles</a:t>
            </a:r>
            <a:r>
              <a:rPr lang="en-US" sz="2800" dirty="0"/>
              <a:t> (4): I Timothy, II Timothy, Titus, Philemon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3CABC-2AAD-E9B3-2AF4-4A1ECDE9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36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2DF4-613A-0891-ED1C-394EE35EA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&amp;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ADA2C-134F-F449-2C2A-821DB55F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E3123-553C-3787-D49B-E65ED0BFFA6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General Letters/</a:t>
            </a:r>
            <a:r>
              <a:rPr lang="en-US" sz="2800" dirty="0"/>
              <a:t>Epistles (8): Hebrews; James; I &amp; II Peter; I, II, &amp; III John; </a:t>
            </a:r>
            <a:r>
              <a:rPr lang="en-US" sz="2800"/>
              <a:t>and Jude</a:t>
            </a: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Apocalyptic Letter</a:t>
            </a:r>
            <a:r>
              <a:rPr lang="en-US" sz="2800" dirty="0"/>
              <a:t>:  Revelation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39 books in OT   3x9 = 27 (NT)  39 + 27 = 66 books!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FD7AB-7FB8-BBBC-FBD3-D86A4E20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20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8FA0994-90D4-4E81-80B0-00014DDB6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FC57EC3-C5D7-417B-9930-FB3C9FE3F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28E6A4D9-12A1-4CD4-99EA-5C5ECDEF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812800"/>
            <a:ext cx="2245360" cy="37211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pc="-40" dirty="0">
                <a:solidFill>
                  <a:srgbClr val="FFFFFF"/>
                </a:solidFill>
              </a:rPr>
              <a:t>The “big rocks” in  OT history</a:t>
            </a:r>
          </a:p>
        </p:txBody>
      </p:sp>
      <p:pic>
        <p:nvPicPr>
          <p:cNvPr id="7" name="Content Placeholder 6" descr="Timeline&#10;&#10;Description automatically generated">
            <a:extLst>
              <a:ext uri="{FF2B5EF4-FFF2-40B4-BE49-F238E27FC236}">
                <a16:creationId xmlns:a16="http://schemas.microsoft.com/office/drawing/2014/main" id="{134906FC-FC18-0BA3-2D3A-07999A011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560" y="262520"/>
            <a:ext cx="8432799" cy="3217333"/>
          </a:xfrm>
          <a:prstGeom prst="rect">
            <a:avLst/>
          </a:prstGeom>
        </p:spPr>
      </p:pic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796A3C97-B07A-BEF7-962C-FB0C87AC005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210560" y="3678825"/>
            <a:ext cx="8786368" cy="301327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Universal History includes Adam &amp; Eve; Cain and Abel; Enoch; Tower of Babel; Noah; and etc.</a:t>
            </a:r>
          </a:p>
          <a:p>
            <a:r>
              <a:rPr lang="en-US" dirty="0"/>
              <a:t>Period of Kings – 920’s bc -it was Rehoboam (Solomon’s son/David’s grandson) who caused the split which became the Kingdom of Judah or Southern Kingdom (Judah &amp; Benjamin) and the Kingdom of Israel under Jeroboam (the northern 10 Tribes)</a:t>
            </a:r>
          </a:p>
        </p:txBody>
      </p:sp>
    </p:spTree>
    <p:extLst>
      <p:ext uri="{BB962C8B-B14F-4D97-AF65-F5344CB8AC3E}">
        <p14:creationId xmlns:p14="http://schemas.microsoft.com/office/powerpoint/2010/main" val="43464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39055A8-6754-4F27-8010-BF142982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BE6162-0291-4A6E-9E50-DD0D273AA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1B6E9E-136C-474B-AB30-412392CB2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300" y="0"/>
            <a:ext cx="4076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AB4C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8707D-16E1-1D7F-FC86-B8253076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629" y="156544"/>
            <a:ext cx="3114040" cy="165126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3800" spc="-40" dirty="0">
                <a:solidFill>
                  <a:srgbClr val="FFFFFF"/>
                </a:solidFill>
              </a:rPr>
              <a:t>Inter</a:t>
            </a:r>
            <a:br>
              <a:rPr lang="en-US" sz="3800" spc="-40" dirty="0">
                <a:solidFill>
                  <a:srgbClr val="FFFFFF"/>
                </a:solidFill>
              </a:rPr>
            </a:br>
            <a:r>
              <a:rPr lang="en-US" sz="3800" spc="-40" dirty="0">
                <a:solidFill>
                  <a:srgbClr val="FFFFFF"/>
                </a:solidFill>
              </a:rPr>
              <a:t>testamental Period</a:t>
            </a:r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852CA4D0-139E-C597-F715-EDB66E39A30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8034528" cy="66852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03E7C7-212D-4C40-6AE6-80053BF52CA8}"/>
              </a:ext>
            </a:extLst>
          </p:cNvPr>
          <p:cNvSpPr txBox="1"/>
          <p:nvPr/>
        </p:nvSpPr>
        <p:spPr>
          <a:xfrm>
            <a:off x="8522741" y="1807809"/>
            <a:ext cx="32618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Metonic Cycle = Greek control – Antiochus &amp; abomination of discretion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Maccabean Revolt = Mattathias Maccabee – the Hammer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Hasmonean, Priest family, after the revolt their family ruled Israel.</a:t>
            </a:r>
          </a:p>
        </p:txBody>
      </p:sp>
    </p:spTree>
    <p:extLst>
      <p:ext uri="{BB962C8B-B14F-4D97-AF65-F5344CB8AC3E}">
        <p14:creationId xmlns:p14="http://schemas.microsoft.com/office/powerpoint/2010/main" val="98818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7232C0-0F15-4526-A8A3-C30C8FFB6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 descr="Timeline&#10;&#10;Description automatically generated">
            <a:extLst>
              <a:ext uri="{FF2B5EF4-FFF2-40B4-BE49-F238E27FC236}">
                <a16:creationId xmlns:a16="http://schemas.microsoft.com/office/drawing/2014/main" id="{D85E80C8-8A00-70DF-2A19-A930C083F2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0729"/>
          <a:stretch/>
        </p:blipFill>
        <p:spPr>
          <a:xfrm>
            <a:off x="590844" y="590843"/>
            <a:ext cx="11010312" cy="567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84773"/>
      </p:ext>
    </p:extLst>
  </p:cSld>
  <p:clrMapOvr>
    <a:masterClrMapping/>
  </p:clrMapOvr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9152A6-D9F2-46C7-B217-D613495E7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742F3-D2BE-4CC5-9066-2DB838FE2FF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AD1F2201-AEB8-4954-A8CB-3AC4242CC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Wingdings</vt:lpstr>
      <vt:lpstr>ColorBlockVTI</vt:lpstr>
      <vt:lpstr>Old and New  Testament History</vt:lpstr>
      <vt:lpstr>The Bible</vt:lpstr>
      <vt:lpstr>PowerPoint Presentation</vt:lpstr>
      <vt:lpstr>&amp;</vt:lpstr>
      <vt:lpstr>The “big rocks” in  OT history</vt:lpstr>
      <vt:lpstr>Inter testamental Period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2021-05-05T19:03:05Z</dcterms:created>
  <dcterms:modified xsi:type="dcterms:W3CDTF">2023-03-27T19:26:48Z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