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6" r:id="rId4"/>
    <p:sldId id="258" r:id="rId5"/>
    <p:sldId id="259" r:id="rId6"/>
    <p:sldId id="260" r:id="rId7"/>
    <p:sldId id="261" r:id="rId8"/>
    <p:sldId id="262" r:id="rId9"/>
    <p:sldId id="263" r:id="rId10"/>
    <p:sldId id="264" r:id="rId11"/>
    <p:sldId id="265" r:id="rId12"/>
    <p:sldId id="267" r:id="rId13"/>
    <p:sldId id="268" r:id="rId14"/>
    <p:sldId id="272" r:id="rId15"/>
    <p:sldId id="273" r:id="rId16"/>
    <p:sldId id="271" r:id="rId17"/>
    <p:sldId id="277" r:id="rId18"/>
    <p:sldId id="269"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73859" autoAdjust="0"/>
  </p:normalViewPr>
  <p:slideViewPr>
    <p:cSldViewPr snapToGrid="0">
      <p:cViewPr varScale="1">
        <p:scale>
          <a:sx n="95" d="100"/>
          <a:sy n="95" d="100"/>
        </p:scale>
        <p:origin x="138" y="90"/>
      </p:cViewPr>
      <p:guideLst/>
    </p:cSldViewPr>
  </p:slideViewPr>
  <p:notesTextViewPr>
    <p:cViewPr>
      <p:scale>
        <a:sx n="1" d="1"/>
        <a:sy n="1" d="1"/>
      </p:scale>
      <p:origin x="0" y="0"/>
    </p:cViewPr>
  </p:notesTextViewPr>
  <p:notesViewPr>
    <p:cSldViewPr snapToGrid="0">
      <p:cViewPr varScale="1">
        <p:scale>
          <a:sx n="98" d="100"/>
          <a:sy n="98" d="100"/>
        </p:scale>
        <p:origin x="26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Lewis" userId="1e7eb413b4837e93" providerId="LiveId" clId="{1BDCC76A-232E-45F6-A535-C3F5D7D1BFC0}"/>
    <pc:docChg chg="undo custSel addSld delSld modSld sldOrd">
      <pc:chgData name="Bill Lewis" userId="1e7eb413b4837e93" providerId="LiveId" clId="{1BDCC76A-232E-45F6-A535-C3F5D7D1BFC0}" dt="2023-05-18T23:19:00.810" v="14076" actId="20577"/>
      <pc:docMkLst>
        <pc:docMk/>
      </pc:docMkLst>
      <pc:sldChg chg="modSp mod">
        <pc:chgData name="Bill Lewis" userId="1e7eb413b4837e93" providerId="LiveId" clId="{1BDCC76A-232E-45F6-A535-C3F5D7D1BFC0}" dt="2023-05-18T22:07:48.284" v="6295" actId="6549"/>
        <pc:sldMkLst>
          <pc:docMk/>
          <pc:sldMk cId="3315955906" sldId="256"/>
        </pc:sldMkLst>
        <pc:spChg chg="mod">
          <ac:chgData name="Bill Lewis" userId="1e7eb413b4837e93" providerId="LiveId" clId="{1BDCC76A-232E-45F6-A535-C3F5D7D1BFC0}" dt="2023-05-18T17:47:49.625" v="782" actId="20577"/>
          <ac:spMkLst>
            <pc:docMk/>
            <pc:sldMk cId="3315955906" sldId="256"/>
            <ac:spMk id="2" creationId="{7A2F646E-A752-9723-8E45-B8CD28622EE1}"/>
          </ac:spMkLst>
        </pc:spChg>
        <pc:spChg chg="mod">
          <ac:chgData name="Bill Lewis" userId="1e7eb413b4837e93" providerId="LiveId" clId="{1BDCC76A-232E-45F6-A535-C3F5D7D1BFC0}" dt="2023-05-18T22:07:48.284" v="6295" actId="6549"/>
          <ac:spMkLst>
            <pc:docMk/>
            <pc:sldMk cId="3315955906" sldId="256"/>
            <ac:spMk id="3" creationId="{FBD39D17-03B2-F8A3-E960-0E580A6DCADC}"/>
          </ac:spMkLst>
        </pc:spChg>
      </pc:sldChg>
      <pc:sldChg chg="modAnim modNotesTx">
        <pc:chgData name="Bill Lewis" userId="1e7eb413b4837e93" providerId="LiveId" clId="{1BDCC76A-232E-45F6-A535-C3F5D7D1BFC0}" dt="2023-05-18T20:35:43.974" v="3903"/>
        <pc:sldMkLst>
          <pc:docMk/>
          <pc:sldMk cId="2480850754" sldId="257"/>
        </pc:sldMkLst>
      </pc:sldChg>
      <pc:sldChg chg="modSp mod modAnim">
        <pc:chgData name="Bill Lewis" userId="1e7eb413b4837e93" providerId="LiveId" clId="{1BDCC76A-232E-45F6-A535-C3F5D7D1BFC0}" dt="2023-05-18T21:39:10.895" v="5745" actId="20577"/>
        <pc:sldMkLst>
          <pc:docMk/>
          <pc:sldMk cId="2225116283" sldId="258"/>
        </pc:sldMkLst>
        <pc:spChg chg="mod">
          <ac:chgData name="Bill Lewis" userId="1e7eb413b4837e93" providerId="LiveId" clId="{1BDCC76A-232E-45F6-A535-C3F5D7D1BFC0}" dt="2023-05-18T21:39:10.895" v="5745" actId="20577"/>
          <ac:spMkLst>
            <pc:docMk/>
            <pc:sldMk cId="2225116283" sldId="258"/>
            <ac:spMk id="3" creationId="{52F6023D-8FC9-AD98-FBA1-35798F4E98F4}"/>
          </ac:spMkLst>
        </pc:spChg>
      </pc:sldChg>
      <pc:sldChg chg="modSp mod modAnim">
        <pc:chgData name="Bill Lewis" userId="1e7eb413b4837e93" providerId="LiveId" clId="{1BDCC76A-232E-45F6-A535-C3F5D7D1BFC0}" dt="2023-05-18T20:36:26.717" v="3914"/>
        <pc:sldMkLst>
          <pc:docMk/>
          <pc:sldMk cId="2989147431" sldId="259"/>
        </pc:sldMkLst>
        <pc:spChg chg="mod">
          <ac:chgData name="Bill Lewis" userId="1e7eb413b4837e93" providerId="LiveId" clId="{1BDCC76A-232E-45F6-A535-C3F5D7D1BFC0}" dt="2023-05-18T19:59:24.777" v="3646" actId="20577"/>
          <ac:spMkLst>
            <pc:docMk/>
            <pc:sldMk cId="2989147431" sldId="259"/>
            <ac:spMk id="3" creationId="{52F6023D-8FC9-AD98-FBA1-35798F4E98F4}"/>
          </ac:spMkLst>
        </pc:spChg>
      </pc:sldChg>
      <pc:sldChg chg="modAnim">
        <pc:chgData name="Bill Lewis" userId="1e7eb413b4837e93" providerId="LiveId" clId="{1BDCC76A-232E-45F6-A535-C3F5D7D1BFC0}" dt="2023-05-18T20:36:40.510" v="3918"/>
        <pc:sldMkLst>
          <pc:docMk/>
          <pc:sldMk cId="1200146726" sldId="260"/>
        </pc:sldMkLst>
      </pc:sldChg>
      <pc:sldChg chg="modAnim">
        <pc:chgData name="Bill Lewis" userId="1e7eb413b4837e93" providerId="LiveId" clId="{1BDCC76A-232E-45F6-A535-C3F5D7D1BFC0}" dt="2023-05-18T20:36:55.374" v="3924"/>
        <pc:sldMkLst>
          <pc:docMk/>
          <pc:sldMk cId="1571445469" sldId="261"/>
        </pc:sldMkLst>
      </pc:sldChg>
      <pc:sldChg chg="modAnim">
        <pc:chgData name="Bill Lewis" userId="1e7eb413b4837e93" providerId="LiveId" clId="{1BDCC76A-232E-45F6-A535-C3F5D7D1BFC0}" dt="2023-05-18T20:37:24.831" v="3936"/>
        <pc:sldMkLst>
          <pc:docMk/>
          <pc:sldMk cId="3836031337" sldId="262"/>
        </pc:sldMkLst>
      </pc:sldChg>
      <pc:sldChg chg="modAnim">
        <pc:chgData name="Bill Lewis" userId="1e7eb413b4837e93" providerId="LiveId" clId="{1BDCC76A-232E-45F6-A535-C3F5D7D1BFC0}" dt="2023-05-18T20:37:44.678" v="3943"/>
        <pc:sldMkLst>
          <pc:docMk/>
          <pc:sldMk cId="2672668218" sldId="263"/>
        </pc:sldMkLst>
      </pc:sldChg>
      <pc:sldChg chg="modSp add mod modAnim">
        <pc:chgData name="Bill Lewis" userId="1e7eb413b4837e93" providerId="LiveId" clId="{1BDCC76A-232E-45F6-A535-C3F5D7D1BFC0}" dt="2023-05-18T21:42:55.140" v="5934" actId="20577"/>
        <pc:sldMkLst>
          <pc:docMk/>
          <pc:sldMk cId="1423106470" sldId="264"/>
        </pc:sldMkLst>
        <pc:spChg chg="mod">
          <ac:chgData name="Bill Lewis" userId="1e7eb413b4837e93" providerId="LiveId" clId="{1BDCC76A-232E-45F6-A535-C3F5D7D1BFC0}" dt="2023-05-18T21:42:55.140" v="5934" actId="20577"/>
          <ac:spMkLst>
            <pc:docMk/>
            <pc:sldMk cId="1423106470" sldId="264"/>
            <ac:spMk id="3" creationId="{52F6023D-8FC9-AD98-FBA1-35798F4E98F4}"/>
          </ac:spMkLst>
        </pc:spChg>
      </pc:sldChg>
      <pc:sldChg chg="modSp add mod modAnim modNotesTx">
        <pc:chgData name="Bill Lewis" userId="1e7eb413b4837e93" providerId="LiveId" clId="{1BDCC76A-232E-45F6-A535-C3F5D7D1BFC0}" dt="2023-05-18T23:06:32.622" v="12070"/>
        <pc:sldMkLst>
          <pc:docMk/>
          <pc:sldMk cId="1641712954" sldId="265"/>
        </pc:sldMkLst>
        <pc:spChg chg="mod">
          <ac:chgData name="Bill Lewis" userId="1e7eb413b4837e93" providerId="LiveId" clId="{1BDCC76A-232E-45F6-A535-C3F5D7D1BFC0}" dt="2023-05-18T22:07:43.156" v="6294" actId="20577"/>
          <ac:spMkLst>
            <pc:docMk/>
            <pc:sldMk cId="1641712954" sldId="265"/>
            <ac:spMk id="2" creationId="{5F922A88-61AF-8AB6-C6FE-8F3E35321806}"/>
          </ac:spMkLst>
        </pc:spChg>
        <pc:spChg chg="mod">
          <ac:chgData name="Bill Lewis" userId="1e7eb413b4837e93" providerId="LiveId" clId="{1BDCC76A-232E-45F6-A535-C3F5D7D1BFC0}" dt="2023-05-18T19:47:48.835" v="2352" actId="113"/>
          <ac:spMkLst>
            <pc:docMk/>
            <pc:sldMk cId="1641712954" sldId="265"/>
            <ac:spMk id="3" creationId="{52F6023D-8FC9-AD98-FBA1-35798F4E98F4}"/>
          </ac:spMkLst>
        </pc:spChg>
      </pc:sldChg>
      <pc:sldChg chg="add del">
        <pc:chgData name="Bill Lewis" userId="1e7eb413b4837e93" providerId="LiveId" clId="{1BDCC76A-232E-45F6-A535-C3F5D7D1BFC0}" dt="2023-05-18T18:25:26.863" v="2346" actId="47"/>
        <pc:sldMkLst>
          <pc:docMk/>
          <pc:sldMk cId="3013334429" sldId="266"/>
        </pc:sldMkLst>
      </pc:sldChg>
      <pc:sldChg chg="modSp add del mod">
        <pc:chgData name="Bill Lewis" userId="1e7eb413b4837e93" providerId="LiveId" clId="{1BDCC76A-232E-45F6-A535-C3F5D7D1BFC0}" dt="2023-05-18T17:38:34.742" v="398" actId="47"/>
        <pc:sldMkLst>
          <pc:docMk/>
          <pc:sldMk cId="3320813921" sldId="266"/>
        </pc:sldMkLst>
        <pc:spChg chg="mod">
          <ac:chgData name="Bill Lewis" userId="1e7eb413b4837e93" providerId="LiveId" clId="{1BDCC76A-232E-45F6-A535-C3F5D7D1BFC0}" dt="2023-05-18T17:38:05.510" v="388" actId="20577"/>
          <ac:spMkLst>
            <pc:docMk/>
            <pc:sldMk cId="3320813921" sldId="266"/>
            <ac:spMk id="3" creationId="{52F6023D-8FC9-AD98-FBA1-35798F4E98F4}"/>
          </ac:spMkLst>
        </pc:spChg>
      </pc:sldChg>
      <pc:sldChg chg="modSp add mod modAnim modNotesTx">
        <pc:chgData name="Bill Lewis" userId="1e7eb413b4837e93" providerId="LiveId" clId="{1BDCC76A-232E-45F6-A535-C3F5D7D1BFC0}" dt="2023-05-18T23:06:49.528" v="12076"/>
        <pc:sldMkLst>
          <pc:docMk/>
          <pc:sldMk cId="13251957" sldId="267"/>
        </pc:sldMkLst>
        <pc:spChg chg="mod">
          <ac:chgData name="Bill Lewis" userId="1e7eb413b4837e93" providerId="LiveId" clId="{1BDCC76A-232E-45F6-A535-C3F5D7D1BFC0}" dt="2023-05-18T22:07:56.939" v="6305" actId="20577"/>
          <ac:spMkLst>
            <pc:docMk/>
            <pc:sldMk cId="13251957" sldId="267"/>
            <ac:spMk id="2" creationId="{5F922A88-61AF-8AB6-C6FE-8F3E35321806}"/>
          </ac:spMkLst>
        </pc:spChg>
        <pc:spChg chg="mod">
          <ac:chgData name="Bill Lewis" userId="1e7eb413b4837e93" providerId="LiveId" clId="{1BDCC76A-232E-45F6-A535-C3F5D7D1BFC0}" dt="2023-05-18T19:48:18.450" v="2364" actId="113"/>
          <ac:spMkLst>
            <pc:docMk/>
            <pc:sldMk cId="13251957" sldId="267"/>
            <ac:spMk id="3" creationId="{52F6023D-8FC9-AD98-FBA1-35798F4E98F4}"/>
          </ac:spMkLst>
        </pc:spChg>
      </pc:sldChg>
      <pc:sldChg chg="add del">
        <pc:chgData name="Bill Lewis" userId="1e7eb413b4837e93" providerId="LiveId" clId="{1BDCC76A-232E-45F6-A535-C3F5D7D1BFC0}" dt="2023-05-18T17:38:35.570" v="399" actId="47"/>
        <pc:sldMkLst>
          <pc:docMk/>
          <pc:sldMk cId="3962234330" sldId="267"/>
        </pc:sldMkLst>
      </pc:sldChg>
      <pc:sldChg chg="add del">
        <pc:chgData name="Bill Lewis" userId="1e7eb413b4837e93" providerId="LiveId" clId="{1BDCC76A-232E-45F6-A535-C3F5D7D1BFC0}" dt="2023-05-18T17:38:36.211" v="400" actId="47"/>
        <pc:sldMkLst>
          <pc:docMk/>
          <pc:sldMk cId="316418605" sldId="268"/>
        </pc:sldMkLst>
      </pc:sldChg>
      <pc:sldChg chg="modSp add mod modAnim modNotesTx">
        <pc:chgData name="Bill Lewis" userId="1e7eb413b4837e93" providerId="LiveId" clId="{1BDCC76A-232E-45F6-A535-C3F5D7D1BFC0}" dt="2023-05-18T23:06:59.710" v="12079"/>
        <pc:sldMkLst>
          <pc:docMk/>
          <pc:sldMk cId="2686496647" sldId="268"/>
        </pc:sldMkLst>
        <pc:spChg chg="mod">
          <ac:chgData name="Bill Lewis" userId="1e7eb413b4837e93" providerId="LiveId" clId="{1BDCC76A-232E-45F6-A535-C3F5D7D1BFC0}" dt="2023-05-18T22:08:05.204" v="6309" actId="20577"/>
          <ac:spMkLst>
            <pc:docMk/>
            <pc:sldMk cId="2686496647" sldId="268"/>
            <ac:spMk id="2" creationId="{5F922A88-61AF-8AB6-C6FE-8F3E35321806}"/>
          </ac:spMkLst>
        </pc:spChg>
        <pc:spChg chg="mod">
          <ac:chgData name="Bill Lewis" userId="1e7eb413b4837e93" providerId="LiveId" clId="{1BDCC76A-232E-45F6-A535-C3F5D7D1BFC0}" dt="2023-05-18T19:48:35.717" v="2370" actId="113"/>
          <ac:spMkLst>
            <pc:docMk/>
            <pc:sldMk cId="2686496647" sldId="268"/>
            <ac:spMk id="3" creationId="{52F6023D-8FC9-AD98-FBA1-35798F4E98F4}"/>
          </ac:spMkLst>
        </pc:spChg>
      </pc:sldChg>
      <pc:sldChg chg="modSp add mod modAnim modNotesTx">
        <pc:chgData name="Bill Lewis" userId="1e7eb413b4837e93" providerId="LiveId" clId="{1BDCC76A-232E-45F6-A535-C3F5D7D1BFC0}" dt="2023-05-18T23:15:55.018" v="13522" actId="20577"/>
        <pc:sldMkLst>
          <pc:docMk/>
          <pc:sldMk cId="523447807" sldId="269"/>
        </pc:sldMkLst>
        <pc:spChg chg="mod">
          <ac:chgData name="Bill Lewis" userId="1e7eb413b4837e93" providerId="LiveId" clId="{1BDCC76A-232E-45F6-A535-C3F5D7D1BFC0}" dt="2023-05-18T22:08:18.348" v="6313"/>
          <ac:spMkLst>
            <pc:docMk/>
            <pc:sldMk cId="523447807" sldId="269"/>
            <ac:spMk id="2" creationId="{5F922A88-61AF-8AB6-C6FE-8F3E35321806}"/>
          </ac:spMkLst>
        </pc:spChg>
        <pc:spChg chg="mod">
          <ac:chgData name="Bill Lewis" userId="1e7eb413b4837e93" providerId="LiveId" clId="{1BDCC76A-232E-45F6-A535-C3F5D7D1BFC0}" dt="2023-05-18T23:08:51.463" v="12101" actId="6549"/>
          <ac:spMkLst>
            <pc:docMk/>
            <pc:sldMk cId="523447807" sldId="269"/>
            <ac:spMk id="3" creationId="{52F6023D-8FC9-AD98-FBA1-35798F4E98F4}"/>
          </ac:spMkLst>
        </pc:spChg>
      </pc:sldChg>
      <pc:sldChg chg="add del">
        <pc:chgData name="Bill Lewis" userId="1e7eb413b4837e93" providerId="LiveId" clId="{1BDCC76A-232E-45F6-A535-C3F5D7D1BFC0}" dt="2023-05-18T17:38:37.289" v="401" actId="47"/>
        <pc:sldMkLst>
          <pc:docMk/>
          <pc:sldMk cId="3315478873" sldId="269"/>
        </pc:sldMkLst>
      </pc:sldChg>
      <pc:sldChg chg="add del">
        <pc:chgData name="Bill Lewis" userId="1e7eb413b4837e93" providerId="LiveId" clId="{1BDCC76A-232E-45F6-A535-C3F5D7D1BFC0}" dt="2023-05-18T17:45:32.077" v="763" actId="47"/>
        <pc:sldMkLst>
          <pc:docMk/>
          <pc:sldMk cId="16746075" sldId="270"/>
        </pc:sldMkLst>
      </pc:sldChg>
      <pc:sldChg chg="add del">
        <pc:chgData name="Bill Lewis" userId="1e7eb413b4837e93" providerId="LiveId" clId="{1BDCC76A-232E-45F6-A535-C3F5D7D1BFC0}" dt="2023-05-18T17:39:00.382" v="412"/>
        <pc:sldMkLst>
          <pc:docMk/>
          <pc:sldMk cId="55501041" sldId="270"/>
        </pc:sldMkLst>
      </pc:sldChg>
      <pc:sldChg chg="add del">
        <pc:chgData name="Bill Lewis" userId="1e7eb413b4837e93" providerId="LiveId" clId="{1BDCC76A-232E-45F6-A535-C3F5D7D1BFC0}" dt="2023-05-18T17:38:37.961" v="402" actId="47"/>
        <pc:sldMkLst>
          <pc:docMk/>
          <pc:sldMk cId="315459425" sldId="270"/>
        </pc:sldMkLst>
      </pc:sldChg>
      <pc:sldChg chg="modSp add mod ord modAnim modNotesTx">
        <pc:chgData name="Bill Lewis" userId="1e7eb413b4837e93" providerId="LiveId" clId="{1BDCC76A-232E-45F6-A535-C3F5D7D1BFC0}" dt="2023-05-18T23:13:32.997" v="12927" actId="20577"/>
        <pc:sldMkLst>
          <pc:docMk/>
          <pc:sldMk cId="2168288726" sldId="271"/>
        </pc:sldMkLst>
        <pc:spChg chg="mod">
          <ac:chgData name="Bill Lewis" userId="1e7eb413b4837e93" providerId="LiveId" clId="{1BDCC76A-232E-45F6-A535-C3F5D7D1BFC0}" dt="2023-05-18T22:08:14.693" v="6312"/>
          <ac:spMkLst>
            <pc:docMk/>
            <pc:sldMk cId="2168288726" sldId="271"/>
            <ac:spMk id="2" creationId="{5F922A88-61AF-8AB6-C6FE-8F3E35321806}"/>
          </ac:spMkLst>
        </pc:spChg>
        <pc:spChg chg="mod">
          <ac:chgData name="Bill Lewis" userId="1e7eb413b4837e93" providerId="LiveId" clId="{1BDCC76A-232E-45F6-A535-C3F5D7D1BFC0}" dt="2023-05-18T19:49:29.147" v="2394" actId="113"/>
          <ac:spMkLst>
            <pc:docMk/>
            <pc:sldMk cId="2168288726" sldId="271"/>
            <ac:spMk id="3" creationId="{52F6023D-8FC9-AD98-FBA1-35798F4E98F4}"/>
          </ac:spMkLst>
        </pc:spChg>
      </pc:sldChg>
      <pc:sldChg chg="add del">
        <pc:chgData name="Bill Lewis" userId="1e7eb413b4837e93" providerId="LiveId" clId="{1BDCC76A-232E-45F6-A535-C3F5D7D1BFC0}" dt="2023-05-18T17:38:38.570" v="403" actId="47"/>
        <pc:sldMkLst>
          <pc:docMk/>
          <pc:sldMk cId="2912203367" sldId="271"/>
        </pc:sldMkLst>
      </pc:sldChg>
      <pc:sldChg chg="modSp add mod modAnim modNotesTx">
        <pc:chgData name="Bill Lewis" userId="1e7eb413b4837e93" providerId="LiveId" clId="{1BDCC76A-232E-45F6-A535-C3F5D7D1BFC0}" dt="2023-05-18T23:07:12.734" v="12084"/>
        <pc:sldMkLst>
          <pc:docMk/>
          <pc:sldMk cId="2988961251" sldId="272"/>
        </pc:sldMkLst>
        <pc:spChg chg="mod">
          <ac:chgData name="Bill Lewis" userId="1e7eb413b4837e93" providerId="LiveId" clId="{1BDCC76A-232E-45F6-A535-C3F5D7D1BFC0}" dt="2023-05-18T22:08:08.834" v="6310"/>
          <ac:spMkLst>
            <pc:docMk/>
            <pc:sldMk cId="2988961251" sldId="272"/>
            <ac:spMk id="2" creationId="{5F922A88-61AF-8AB6-C6FE-8F3E35321806}"/>
          </ac:spMkLst>
        </pc:spChg>
        <pc:spChg chg="mod">
          <ac:chgData name="Bill Lewis" userId="1e7eb413b4837e93" providerId="LiveId" clId="{1BDCC76A-232E-45F6-A535-C3F5D7D1BFC0}" dt="2023-05-18T19:48:56.875" v="2380" actId="113"/>
          <ac:spMkLst>
            <pc:docMk/>
            <pc:sldMk cId="2988961251" sldId="272"/>
            <ac:spMk id="3" creationId="{52F6023D-8FC9-AD98-FBA1-35798F4E98F4}"/>
          </ac:spMkLst>
        </pc:spChg>
      </pc:sldChg>
      <pc:sldChg chg="add del">
        <pc:chgData name="Bill Lewis" userId="1e7eb413b4837e93" providerId="LiveId" clId="{1BDCC76A-232E-45F6-A535-C3F5D7D1BFC0}" dt="2023-05-18T17:38:39.539" v="404" actId="47"/>
        <pc:sldMkLst>
          <pc:docMk/>
          <pc:sldMk cId="3735503499" sldId="272"/>
        </pc:sldMkLst>
      </pc:sldChg>
      <pc:sldChg chg="modSp add mod ord modAnim modNotesTx">
        <pc:chgData name="Bill Lewis" userId="1e7eb413b4837e93" providerId="LiveId" clId="{1BDCC76A-232E-45F6-A535-C3F5D7D1BFC0}" dt="2023-05-18T23:07:21.766" v="12087"/>
        <pc:sldMkLst>
          <pc:docMk/>
          <pc:sldMk cId="893352844" sldId="273"/>
        </pc:sldMkLst>
        <pc:spChg chg="mod">
          <ac:chgData name="Bill Lewis" userId="1e7eb413b4837e93" providerId="LiveId" clId="{1BDCC76A-232E-45F6-A535-C3F5D7D1BFC0}" dt="2023-05-18T22:08:12.303" v="6311"/>
          <ac:spMkLst>
            <pc:docMk/>
            <pc:sldMk cId="893352844" sldId="273"/>
            <ac:spMk id="2" creationId="{5F922A88-61AF-8AB6-C6FE-8F3E35321806}"/>
          </ac:spMkLst>
        </pc:spChg>
        <pc:spChg chg="mod">
          <ac:chgData name="Bill Lewis" userId="1e7eb413b4837e93" providerId="LiveId" clId="{1BDCC76A-232E-45F6-A535-C3F5D7D1BFC0}" dt="2023-05-18T19:49:10.611" v="2386" actId="113"/>
          <ac:spMkLst>
            <pc:docMk/>
            <pc:sldMk cId="893352844" sldId="273"/>
            <ac:spMk id="3" creationId="{52F6023D-8FC9-AD98-FBA1-35798F4E98F4}"/>
          </ac:spMkLst>
        </pc:spChg>
      </pc:sldChg>
      <pc:sldChg chg="add del">
        <pc:chgData name="Bill Lewis" userId="1e7eb413b4837e93" providerId="LiveId" clId="{1BDCC76A-232E-45F6-A535-C3F5D7D1BFC0}" dt="2023-05-18T17:38:41.336" v="405" actId="47"/>
        <pc:sldMkLst>
          <pc:docMk/>
          <pc:sldMk cId="2605047275" sldId="273"/>
        </pc:sldMkLst>
      </pc:sldChg>
      <pc:sldChg chg="add del">
        <pc:chgData name="Bill Lewis" userId="1e7eb413b4837e93" providerId="LiveId" clId="{1BDCC76A-232E-45F6-A535-C3F5D7D1BFC0}" dt="2023-05-18T17:38:43.930" v="406" actId="47"/>
        <pc:sldMkLst>
          <pc:docMk/>
          <pc:sldMk cId="2188804212" sldId="274"/>
        </pc:sldMkLst>
      </pc:sldChg>
      <pc:sldChg chg="modSp add mod modAnim modNotesTx">
        <pc:chgData name="Bill Lewis" userId="1e7eb413b4837e93" providerId="LiveId" clId="{1BDCC76A-232E-45F6-A535-C3F5D7D1BFC0}" dt="2023-05-18T23:19:00.810" v="14076" actId="20577"/>
        <pc:sldMkLst>
          <pc:docMk/>
          <pc:sldMk cId="3449062194" sldId="274"/>
        </pc:sldMkLst>
        <pc:spChg chg="mod">
          <ac:chgData name="Bill Lewis" userId="1e7eb413b4837e93" providerId="LiveId" clId="{1BDCC76A-232E-45F6-A535-C3F5D7D1BFC0}" dt="2023-05-18T22:08:21.447" v="6314"/>
          <ac:spMkLst>
            <pc:docMk/>
            <pc:sldMk cId="3449062194" sldId="274"/>
            <ac:spMk id="2" creationId="{5F922A88-61AF-8AB6-C6FE-8F3E35321806}"/>
          </ac:spMkLst>
        </pc:spChg>
        <pc:spChg chg="mod">
          <ac:chgData name="Bill Lewis" userId="1e7eb413b4837e93" providerId="LiveId" clId="{1BDCC76A-232E-45F6-A535-C3F5D7D1BFC0}" dt="2023-05-18T19:49:55.153" v="2408" actId="113"/>
          <ac:spMkLst>
            <pc:docMk/>
            <pc:sldMk cId="3449062194" sldId="274"/>
            <ac:spMk id="3" creationId="{52F6023D-8FC9-AD98-FBA1-35798F4E98F4}"/>
          </ac:spMkLst>
        </pc:spChg>
      </pc:sldChg>
      <pc:sldChg chg="addSp delSp modSp new del mod ord">
        <pc:chgData name="Bill Lewis" userId="1e7eb413b4837e93" providerId="LiveId" clId="{1BDCC76A-232E-45F6-A535-C3F5D7D1BFC0}" dt="2023-05-18T20:19:54.692" v="3898" actId="47"/>
        <pc:sldMkLst>
          <pc:docMk/>
          <pc:sldMk cId="870176283" sldId="275"/>
        </pc:sldMkLst>
        <pc:spChg chg="del">
          <ac:chgData name="Bill Lewis" userId="1e7eb413b4837e93" providerId="LiveId" clId="{1BDCC76A-232E-45F6-A535-C3F5D7D1BFC0}" dt="2023-05-18T20:13:25.104" v="3790"/>
          <ac:spMkLst>
            <pc:docMk/>
            <pc:sldMk cId="870176283" sldId="275"/>
            <ac:spMk id="3" creationId="{33B3828C-10D7-A895-D851-9AEF34389D5B}"/>
          </ac:spMkLst>
        </pc:spChg>
        <pc:picChg chg="add mod">
          <ac:chgData name="Bill Lewis" userId="1e7eb413b4837e93" providerId="LiveId" clId="{1BDCC76A-232E-45F6-A535-C3F5D7D1BFC0}" dt="2023-05-18T20:13:44.123" v="3839" actId="1037"/>
          <ac:picMkLst>
            <pc:docMk/>
            <pc:sldMk cId="870176283" sldId="275"/>
            <ac:picMk id="5" creationId="{CD03EEF2-608B-A1D6-6242-8718AA2F641A}"/>
          </ac:picMkLst>
        </pc:picChg>
      </pc:sldChg>
      <pc:sldChg chg="addSp delSp modSp new mod">
        <pc:chgData name="Bill Lewis" userId="1e7eb413b4837e93" providerId="LiveId" clId="{1BDCC76A-232E-45F6-A535-C3F5D7D1BFC0}" dt="2023-05-18T20:14:28.367" v="3867" actId="1038"/>
        <pc:sldMkLst>
          <pc:docMk/>
          <pc:sldMk cId="2936942368" sldId="276"/>
        </pc:sldMkLst>
        <pc:spChg chg="del">
          <ac:chgData name="Bill Lewis" userId="1e7eb413b4837e93" providerId="LiveId" clId="{1BDCC76A-232E-45F6-A535-C3F5D7D1BFC0}" dt="2023-05-18T20:14:05.553" v="3841"/>
          <ac:spMkLst>
            <pc:docMk/>
            <pc:sldMk cId="2936942368" sldId="276"/>
            <ac:spMk id="3" creationId="{38C0F56D-BDCA-3A30-3A60-21FF57059732}"/>
          </ac:spMkLst>
        </pc:spChg>
        <pc:picChg chg="add mod">
          <ac:chgData name="Bill Lewis" userId="1e7eb413b4837e93" providerId="LiveId" clId="{1BDCC76A-232E-45F6-A535-C3F5D7D1BFC0}" dt="2023-05-18T20:14:28.367" v="3867" actId="1038"/>
          <ac:picMkLst>
            <pc:docMk/>
            <pc:sldMk cId="2936942368" sldId="276"/>
            <ac:picMk id="5" creationId="{C35960B1-B479-6785-B110-F9D6F6036B1F}"/>
          </ac:picMkLst>
        </pc:picChg>
      </pc:sldChg>
      <pc:sldChg chg="modSp new mod modAnim">
        <pc:chgData name="Bill Lewis" userId="1e7eb413b4837e93" providerId="LiveId" clId="{1BDCC76A-232E-45F6-A535-C3F5D7D1BFC0}" dt="2023-05-18T23:06:08.847" v="12065"/>
        <pc:sldMkLst>
          <pc:docMk/>
          <pc:sldMk cId="936093739" sldId="277"/>
        </pc:sldMkLst>
        <pc:spChg chg="mod">
          <ac:chgData name="Bill Lewis" userId="1e7eb413b4837e93" providerId="LiveId" clId="{1BDCC76A-232E-45F6-A535-C3F5D7D1BFC0}" dt="2023-05-18T22:52:09.387" v="11181"/>
          <ac:spMkLst>
            <pc:docMk/>
            <pc:sldMk cId="936093739" sldId="277"/>
            <ac:spMk id="2" creationId="{49FF2706-48D1-1368-5D0A-E9DA12F94B4E}"/>
          </ac:spMkLst>
        </pc:spChg>
        <pc:spChg chg="mod">
          <ac:chgData name="Bill Lewis" userId="1e7eb413b4837e93" providerId="LiveId" clId="{1BDCC76A-232E-45F6-A535-C3F5D7D1BFC0}" dt="2023-05-18T23:05:24.032" v="12057" actId="20577"/>
          <ac:spMkLst>
            <pc:docMk/>
            <pc:sldMk cId="936093739" sldId="277"/>
            <ac:spMk id="3" creationId="{348221E8-3113-A902-33BD-66AF0A1773FB}"/>
          </ac:spMkLst>
        </pc:spChg>
      </pc:sldChg>
      <pc:sldChg chg="addSp delSp modSp new del mod">
        <pc:chgData name="Bill Lewis" userId="1e7eb413b4837e93" providerId="LiveId" clId="{1BDCC76A-232E-45F6-A535-C3F5D7D1BFC0}" dt="2023-05-18T20:19:32.757" v="3897" actId="47"/>
        <pc:sldMkLst>
          <pc:docMk/>
          <pc:sldMk cId="4135188506" sldId="277"/>
        </pc:sldMkLst>
        <pc:spChg chg="del">
          <ac:chgData name="Bill Lewis" userId="1e7eb413b4837e93" providerId="LiveId" clId="{1BDCC76A-232E-45F6-A535-C3F5D7D1BFC0}" dt="2023-05-18T20:14:41.331" v="3869"/>
          <ac:spMkLst>
            <pc:docMk/>
            <pc:sldMk cId="4135188506" sldId="277"/>
            <ac:spMk id="3" creationId="{33425CFF-11F8-5594-2F41-F1B412ED7E11}"/>
          </ac:spMkLst>
        </pc:spChg>
        <pc:picChg chg="add mod">
          <ac:chgData name="Bill Lewis" userId="1e7eb413b4837e93" providerId="LiveId" clId="{1BDCC76A-232E-45F6-A535-C3F5D7D1BFC0}" dt="2023-05-18T20:14:53.306" v="3894" actId="1038"/>
          <ac:picMkLst>
            <pc:docMk/>
            <pc:sldMk cId="4135188506" sldId="277"/>
            <ac:picMk id="5" creationId="{9BA1CDAB-3E4E-1D4F-8D9E-8A9FD601451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5B548-0054-444E-A7B5-6A59E0EFBD38}"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E6139-AC89-4EE0-910B-3FF40DB43F7C}" type="slidenum">
              <a:rPr lang="en-US" smtClean="0"/>
              <a:t>‹#›</a:t>
            </a:fld>
            <a:endParaRPr lang="en-US"/>
          </a:p>
        </p:txBody>
      </p:sp>
    </p:spTree>
    <p:extLst>
      <p:ext uri="{BB962C8B-B14F-4D97-AF65-F5344CB8AC3E}">
        <p14:creationId xmlns:p14="http://schemas.microsoft.com/office/powerpoint/2010/main" val="321056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2</a:t>
            </a:fld>
            <a:endParaRPr lang="en-US"/>
          </a:p>
        </p:txBody>
      </p:sp>
    </p:spTree>
    <p:extLst>
      <p:ext uri="{BB962C8B-B14F-4D97-AF65-F5344CB8AC3E}">
        <p14:creationId xmlns:p14="http://schemas.microsoft.com/office/powerpoint/2010/main" val="201813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Paul’s thankful for God’s work in the Corinth church and the only reason is because of the grace of God</a:t>
            </a:r>
          </a:p>
          <a:p>
            <a:pPr marL="171450" indent="-171450">
              <a:buFont typeface="Arial" panose="020B0604020202020204" pitchFamily="34" charset="0"/>
              <a:buChar char="•"/>
            </a:pPr>
            <a:r>
              <a:rPr lang="en-US" dirty="0"/>
              <a:t>Church of Corinth was financially rich and also rich in their speech and knowledge of Jesus as well as their gifts and are eagerly anticipating Jesus’ return</a:t>
            </a:r>
          </a:p>
          <a:p>
            <a:pPr marL="171450" indent="-171450">
              <a:buFont typeface="Arial" panose="020B0604020202020204" pitchFamily="34" charset="0"/>
              <a:buChar char="•"/>
            </a:pPr>
            <a:r>
              <a:rPr lang="en-US" dirty="0"/>
              <a:t>God’s work was evident in what they said, what they learned, having supernatural elements in their lives and their expectant anticipation of His return</a:t>
            </a:r>
          </a:p>
          <a:p>
            <a:pPr marL="171450" indent="-171450">
              <a:buFont typeface="Arial" panose="020B0604020202020204" pitchFamily="34" charset="0"/>
              <a:buChar char="•"/>
            </a:pPr>
            <a:r>
              <a:rPr lang="en-US" dirty="0"/>
              <a:t>Notice this was only possible by the grace of God, not by their own achievements</a:t>
            </a:r>
          </a:p>
          <a:p>
            <a:pPr marL="171450" indent="-171450">
              <a:buFont typeface="Arial" panose="020B0604020202020204" pitchFamily="34" charset="0"/>
              <a:buChar char="•"/>
            </a:pPr>
            <a:r>
              <a:rPr lang="en-US" dirty="0"/>
              <a:t>The word “enriched” is the Greek root word (</a:t>
            </a:r>
            <a:r>
              <a:rPr lang="en-US" dirty="0" err="1"/>
              <a:t>ploutizo</a:t>
            </a:r>
            <a:r>
              <a:rPr lang="en-US" dirty="0"/>
              <a:t>) for plutocrat which means one that is very wealthy</a:t>
            </a:r>
          </a:p>
          <a:p>
            <a:pPr marL="171450" indent="-171450">
              <a:buFont typeface="Arial" panose="020B0604020202020204" pitchFamily="34" charset="0"/>
              <a:buChar char="•"/>
            </a:pPr>
            <a:r>
              <a:rPr lang="en-US" dirty="0"/>
              <a:t>Historically the Corinth church was known as the most gifted church at the time</a:t>
            </a:r>
          </a:p>
          <a:p>
            <a:pPr marL="628650" lvl="1" indent="-171450">
              <a:buFont typeface="Arial" panose="020B0604020202020204" pitchFamily="34" charset="0"/>
              <a:buChar char="•"/>
            </a:pPr>
            <a:r>
              <a:rPr lang="en-US" dirty="0"/>
              <a:t>Now you can see why Paul was evidently concerned about their uses of gifts as Paul had confidence in them through God for the church</a:t>
            </a:r>
          </a:p>
          <a:p>
            <a:pPr marL="628650" lvl="1" indent="-171450">
              <a:buFont typeface="Arial" panose="020B0604020202020204" pitchFamily="34" charset="0"/>
              <a:buChar char="•"/>
            </a:pPr>
            <a:r>
              <a:rPr lang="en-US" dirty="0"/>
              <a:t>Their gifts were expressed in the carnal rather than what God had intended for</a:t>
            </a:r>
          </a:p>
          <a:p>
            <a:pPr marL="171450" lvl="0" indent="-171450">
              <a:buFont typeface="Arial" panose="020B0604020202020204" pitchFamily="34" charset="0"/>
              <a:buChar char="•"/>
            </a:pPr>
            <a:r>
              <a:rPr lang="en-US" dirty="0"/>
              <a:t>Paul comments on God being the one who sustains and remains faithful but the church of Corinth had become faithless and it was their own fault, not God’s</a:t>
            </a:r>
          </a:p>
          <a:p>
            <a:pPr marL="171450" lvl="0" indent="-171450">
              <a:buFont typeface="Arial" panose="020B0604020202020204" pitchFamily="34" charset="0"/>
              <a:buChar char="•"/>
            </a:pPr>
            <a:r>
              <a:rPr lang="en-US" dirty="0"/>
              <a:t>Corinth church built corrupt lives on the godly foundation which they had been given</a:t>
            </a:r>
          </a:p>
          <a:p>
            <a:pPr marL="171450" lvl="0" indent="-171450">
              <a:buFont typeface="Arial" panose="020B0604020202020204" pitchFamily="34" charset="0"/>
              <a:buChar char="•"/>
            </a:pPr>
            <a:r>
              <a:rPr lang="en-US" dirty="0"/>
              <a:t>Notice so far in the first 10 verses, Jesus is mentioned 11 times… fix your eyes on Jesus (Hebrews 12:2)</a:t>
            </a:r>
          </a:p>
          <a:p>
            <a:pPr marL="171450" lvl="0" indent="-171450">
              <a:buFont typeface="Arial" panose="020B0604020202020204" pitchFamily="34" charset="0"/>
              <a:buChar char="•"/>
            </a:pPr>
            <a:r>
              <a:rPr lang="en-US" dirty="0"/>
              <a:t>Confirmed among you</a:t>
            </a:r>
          </a:p>
          <a:p>
            <a:pPr marL="628650" lvl="1" indent="-171450">
              <a:buFont typeface="Arial" panose="020B0604020202020204" pitchFamily="34" charset="0"/>
              <a:buChar char="•"/>
            </a:pPr>
            <a:r>
              <a:rPr lang="en-US" dirty="0"/>
              <a:t>Bore witness to Christ in their/out hearts</a:t>
            </a:r>
          </a:p>
          <a:p>
            <a:pPr marL="171450" lvl="0" indent="-171450">
              <a:buFont typeface="Arial" panose="020B0604020202020204" pitchFamily="34" charset="0"/>
              <a:buChar char="•"/>
            </a:pPr>
            <a:r>
              <a:rPr lang="en-US" dirty="0"/>
              <a:t>Not lacking in any gift – God doesn’t withhold in the areas of spiritual gifts</a:t>
            </a:r>
          </a:p>
        </p:txBody>
      </p:sp>
      <p:sp>
        <p:nvSpPr>
          <p:cNvPr id="4" name="Slide Number Placeholder 3"/>
          <p:cNvSpPr>
            <a:spLocks noGrp="1"/>
          </p:cNvSpPr>
          <p:nvPr>
            <p:ph type="sldNum" sz="quarter" idx="5"/>
          </p:nvPr>
        </p:nvSpPr>
        <p:spPr/>
        <p:txBody>
          <a:bodyPr/>
          <a:lstStyle/>
          <a:p>
            <a:fld id="{E15E6139-AC89-4EE0-910B-3FF40DB43F7C}" type="slidenum">
              <a:rPr lang="en-US" smtClean="0"/>
              <a:t>12</a:t>
            </a:fld>
            <a:endParaRPr lang="en-US"/>
          </a:p>
        </p:txBody>
      </p:sp>
    </p:spTree>
    <p:extLst>
      <p:ext uri="{BB962C8B-B14F-4D97-AF65-F5344CB8AC3E}">
        <p14:creationId xmlns:p14="http://schemas.microsoft.com/office/powerpoint/2010/main" val="4159338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Paul’s encouraging believers to be united in mind and discernment (judgement)</a:t>
            </a:r>
          </a:p>
          <a:p>
            <a:pPr marL="628650" lvl="1" indent="-171450">
              <a:buFont typeface="Arial" panose="020B0604020202020204" pitchFamily="34" charset="0"/>
              <a:buChar char="•"/>
            </a:pPr>
            <a:r>
              <a:rPr lang="en-US" dirty="0"/>
              <a:t>Unity doesn’t mean there’s no disagreements among believers, but asking a caring concerned question is a </a:t>
            </a:r>
            <a:r>
              <a:rPr lang="en-US" dirty="0" err="1"/>
              <a:t>whiole</a:t>
            </a:r>
            <a:r>
              <a:rPr lang="en-US" dirty="0"/>
              <a:t> lot different than a contentious (likely to cause arguments, controversial), strife-ridden comment</a:t>
            </a:r>
          </a:p>
          <a:p>
            <a:pPr marL="171450" lvl="0" indent="-171450">
              <a:buFont typeface="Arial" panose="020B0604020202020204" pitchFamily="34" charset="0"/>
              <a:buChar char="•"/>
            </a:pPr>
            <a:r>
              <a:rPr lang="en-US" dirty="0"/>
              <a:t>Divisions – Greek word schismata where we get the word schism (division)</a:t>
            </a:r>
          </a:p>
          <a:p>
            <a:pPr marL="171450" lvl="0" indent="-171450">
              <a:buFont typeface="Arial" panose="020B0604020202020204" pitchFamily="34" charset="0"/>
              <a:buChar char="•"/>
            </a:pPr>
            <a:r>
              <a:rPr lang="en-US" dirty="0"/>
              <a:t>Notice Paul didn’t hide the source of hearing about quarreling in the church… “Chloe’s people” where Chole resides in Corinth to hear/see about what’s going on in the church</a:t>
            </a:r>
          </a:p>
          <a:p>
            <a:pPr marL="628650" lvl="1" indent="-171450">
              <a:buFont typeface="Arial" panose="020B0604020202020204" pitchFamily="34" charset="0"/>
              <a:buChar char="•"/>
            </a:pPr>
            <a:r>
              <a:rPr lang="en-US" dirty="0"/>
              <a:t>Gossip or attacks made anonymously are not worth looking into or repeating</a:t>
            </a:r>
          </a:p>
          <a:p>
            <a:pPr marL="628650" lvl="1" indent="-171450">
              <a:buFont typeface="Arial" panose="020B0604020202020204" pitchFamily="34" charset="0"/>
              <a:buChar char="•"/>
            </a:pPr>
            <a:r>
              <a:rPr lang="en-US" dirty="0"/>
              <a:t>A substantiated report of discord disgracing the church deserves follow up</a:t>
            </a:r>
          </a:p>
          <a:p>
            <a:pPr marL="171450" lvl="0" indent="-171450">
              <a:buFont typeface="Arial" panose="020B0604020202020204" pitchFamily="34" charset="0"/>
              <a:buChar char="•"/>
            </a:pPr>
            <a:r>
              <a:rPr lang="en-US" dirty="0"/>
              <a:t>Suppose Joann stopped being pastor and Michael took the place of being our pastor then some of you leave because Michael doesn’t have Joann’s personality and Hawaiian background and </a:t>
            </a:r>
            <a:r>
              <a:rPr lang="en-US" dirty="0" err="1"/>
              <a:t>amongh</a:t>
            </a:r>
            <a:r>
              <a:rPr lang="en-US" dirty="0"/>
              <a:t> others.  </a:t>
            </a:r>
          </a:p>
          <a:p>
            <a:pPr marL="628650" lvl="1" indent="-171450">
              <a:buFont typeface="Arial" panose="020B0604020202020204" pitchFamily="34" charset="0"/>
              <a:buChar char="•"/>
            </a:pPr>
            <a:r>
              <a:rPr lang="en-US" dirty="0"/>
              <a:t>That’s what happened at the church in Corinth… it’s called spiritual </a:t>
            </a:r>
            <a:r>
              <a:rPr lang="en-US" dirty="0" err="1"/>
              <a:t>elitisim</a:t>
            </a:r>
            <a:r>
              <a:rPr lang="en-US" dirty="0"/>
              <a:t>…</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13</a:t>
            </a:fld>
            <a:endParaRPr lang="en-US"/>
          </a:p>
        </p:txBody>
      </p:sp>
    </p:spTree>
    <p:extLst>
      <p:ext uri="{BB962C8B-B14F-4D97-AF65-F5344CB8AC3E}">
        <p14:creationId xmlns:p14="http://schemas.microsoft.com/office/powerpoint/2010/main" val="220644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Notice Paul invokes himself as being crucified for them to make them realize it’s not him nor any other human, but Jesus Christ Himself whom we owe our lives to</a:t>
            </a:r>
          </a:p>
          <a:p>
            <a:pPr marL="171450" indent="-171450">
              <a:buFont typeface="Arial" panose="020B0604020202020204" pitchFamily="34" charset="0"/>
              <a:buChar char="•"/>
            </a:pPr>
            <a:r>
              <a:rPr lang="en-US" dirty="0"/>
              <a:t>Paul alludes baptism to a few people that he did on his own</a:t>
            </a:r>
          </a:p>
          <a:p>
            <a:pPr marL="628650" lvl="1" indent="-171450">
              <a:buFont typeface="Arial" panose="020B0604020202020204" pitchFamily="34" charset="0"/>
              <a:buChar char="•"/>
            </a:pPr>
            <a:r>
              <a:rPr lang="en-US" dirty="0"/>
              <a:t>People in church were using a particular man’s baptism as some sort of significance to their standing thus contributing to the divisions in the church</a:t>
            </a:r>
          </a:p>
          <a:p>
            <a:pPr marL="628650" lvl="1" indent="-171450">
              <a:buFont typeface="Arial" panose="020B0604020202020204" pitchFamily="34" charset="0"/>
              <a:buChar char="•"/>
            </a:pPr>
            <a:r>
              <a:rPr lang="en-US" dirty="0"/>
              <a:t>This shows that baptism isn’t central to salvation at all, if it were, then Paul wouldn’t thank God that he baptized such a few</a:t>
            </a:r>
          </a:p>
          <a:p>
            <a:pPr marL="628650" lvl="1" indent="-171450">
              <a:buFont typeface="Arial" panose="020B0604020202020204" pitchFamily="34" charset="0"/>
              <a:buChar char="•"/>
            </a:pPr>
            <a:r>
              <a:rPr lang="en-US" dirty="0"/>
              <a:t>The fact that Paul doesn’t remember all who he baptized shows that it wasn’t as important to Paul as preaching the gospel</a:t>
            </a:r>
          </a:p>
          <a:p>
            <a:pPr marL="171450" lvl="0" indent="-171450">
              <a:buFont typeface="Arial" panose="020B0604020202020204" pitchFamily="34" charset="0"/>
              <a:buChar char="•"/>
            </a:pPr>
            <a:r>
              <a:rPr lang="en-US" dirty="0"/>
              <a:t>Verse 14 indicates Paul wasn’t a sacramentalist, someone who believes that a certain sacrament (like baptism) was essential to salvation</a:t>
            </a:r>
          </a:p>
          <a:p>
            <a:pPr marL="628650" lvl="1" indent="-171450">
              <a:buFont typeface="Arial" panose="020B0604020202020204" pitchFamily="34" charset="0"/>
              <a:buChar char="•"/>
            </a:pPr>
            <a:r>
              <a:rPr lang="en-US" dirty="0"/>
              <a:t>But that doesn’t mean we should undervalue or neglect it</a:t>
            </a:r>
          </a:p>
          <a:p>
            <a:pPr marL="628650" lvl="1" indent="-171450">
              <a:buFont typeface="Arial" panose="020B0604020202020204" pitchFamily="34" charset="0"/>
              <a:buChar char="•"/>
            </a:pPr>
            <a:r>
              <a:rPr lang="en-US" dirty="0"/>
              <a:t>NOTE: being baptized by a well known apostle had no bearing on having an advantage to those who weren’t baptized by him</a:t>
            </a:r>
          </a:p>
          <a:p>
            <a:pPr marL="628650" lvl="1" indent="-171450">
              <a:buFont typeface="Arial" panose="020B0604020202020204" pitchFamily="34" charset="0"/>
              <a:buChar char="•"/>
            </a:pPr>
            <a:r>
              <a:rPr lang="en-US" dirty="0"/>
              <a:t>The power of baptism is in the spiritual reality it represents, not in who performs</a:t>
            </a:r>
          </a:p>
          <a:p>
            <a:pPr marL="171450" lvl="0" indent="-171450">
              <a:buFont typeface="Arial" panose="020B0604020202020204" pitchFamily="34" charset="0"/>
              <a:buChar char="•"/>
            </a:pPr>
            <a:r>
              <a:rPr lang="en-US" dirty="0"/>
              <a:t>“Not with words of eloquent wisdom” – means we can’t water down the gospel with our intellect or eloquence… if we preach the gospel with a reliance of wisdom of words, then it can render the gospel ineffective</a:t>
            </a:r>
          </a:p>
        </p:txBody>
      </p:sp>
      <p:sp>
        <p:nvSpPr>
          <p:cNvPr id="4" name="Slide Number Placeholder 3"/>
          <p:cNvSpPr>
            <a:spLocks noGrp="1"/>
          </p:cNvSpPr>
          <p:nvPr>
            <p:ph type="sldNum" sz="quarter" idx="5"/>
          </p:nvPr>
        </p:nvSpPr>
        <p:spPr/>
        <p:txBody>
          <a:bodyPr/>
          <a:lstStyle/>
          <a:p>
            <a:fld id="{E15E6139-AC89-4EE0-910B-3FF40DB43F7C}" type="slidenum">
              <a:rPr lang="en-US" smtClean="0"/>
              <a:t>14</a:t>
            </a:fld>
            <a:endParaRPr lang="en-US"/>
          </a:p>
        </p:txBody>
      </p:sp>
    </p:spTree>
    <p:extLst>
      <p:ext uri="{BB962C8B-B14F-4D97-AF65-F5344CB8AC3E}">
        <p14:creationId xmlns:p14="http://schemas.microsoft.com/office/powerpoint/2010/main" val="311521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mere word of the “cross” has both a positive and negative impact on transforming a life unifying them with the rest or causing division among others</a:t>
            </a:r>
          </a:p>
          <a:p>
            <a:pPr marL="628650" lvl="1" indent="-171450">
              <a:buFont typeface="Arial" panose="020B0604020202020204" pitchFamily="34" charset="0"/>
              <a:buChar char="•"/>
            </a:pPr>
            <a:r>
              <a:rPr lang="en-US" dirty="0"/>
              <a:t>One can reject it and perish while another can receive it and be saved</a:t>
            </a:r>
          </a:p>
          <a:p>
            <a:pPr marL="628650" lvl="1" indent="-171450">
              <a:buFont typeface="Arial" panose="020B0604020202020204" pitchFamily="34" charset="0"/>
              <a:buChar char="•"/>
            </a:pPr>
            <a:r>
              <a:rPr lang="en-US" dirty="0"/>
              <a:t>Back in the 1</a:t>
            </a:r>
            <a:r>
              <a:rPr lang="en-US" baseline="30000" dirty="0"/>
              <a:t>st</a:t>
            </a:r>
            <a:r>
              <a:rPr lang="en-US" dirty="0"/>
              <a:t> century, when the “word of the cross” was used and the concept of the cross was prevalent, it was like saying “word of the electric chair” has the power to impact people… that’s why Paul said it’s folly to those who are perishing</a:t>
            </a:r>
          </a:p>
          <a:p>
            <a:pPr marL="628650" lvl="1" indent="-171450">
              <a:buFont typeface="Arial" panose="020B0604020202020204" pitchFamily="34" charset="0"/>
              <a:buChar char="•"/>
            </a:pPr>
            <a:r>
              <a:rPr lang="en-US" dirty="0"/>
              <a:t>“To us who are being saved” means people are moving in one of the two directions</a:t>
            </a:r>
          </a:p>
          <a:p>
            <a:pPr marL="171450" lvl="0" indent="-171450">
              <a:buFont typeface="Arial" panose="020B0604020202020204" pitchFamily="34" charset="0"/>
              <a:buChar char="•"/>
            </a:pPr>
            <a:r>
              <a:rPr lang="en-US" dirty="0"/>
              <a:t>Verse 19 is a quotation of Isaiah 29:14 - </a:t>
            </a:r>
            <a:r>
              <a:rPr lang="en-US" b="0" i="0" dirty="0" err="1">
                <a:solidFill>
                  <a:srgbClr val="000000"/>
                </a:solidFill>
                <a:effectLst/>
                <a:latin typeface="system-ui"/>
              </a:rPr>
              <a:t>herefore</a:t>
            </a:r>
            <a:r>
              <a:rPr lang="en-US" b="0" i="0" dirty="0">
                <a:solidFill>
                  <a:srgbClr val="000000"/>
                </a:solidFill>
                <a:effectLst/>
                <a:latin typeface="system-ui"/>
              </a:rPr>
              <a:t>, behold, I will again do wonderful things with this people,</a:t>
            </a: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with wonder upon wonder; and the wisdom of their wise men shall perish,</a:t>
            </a: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the discernment of their discerning men shall be hidden.”</a:t>
            </a:r>
          </a:p>
          <a:p>
            <a:pPr marL="628650" lvl="1" indent="-171450">
              <a:buFont typeface="Arial" panose="020B0604020202020204" pitchFamily="34" charset="0"/>
              <a:buChar char="•"/>
            </a:pPr>
            <a:r>
              <a:rPr lang="en-US" b="0" i="0" dirty="0">
                <a:solidFill>
                  <a:srgbClr val="000000"/>
                </a:solidFill>
                <a:effectLst/>
                <a:latin typeface="system-ui"/>
              </a:rPr>
              <a:t>The whole point is that no amount of wisdom of man can come close to that wisdom of Jesus Christ</a:t>
            </a:r>
          </a:p>
          <a:p>
            <a:pPr marL="628650" lvl="1" indent="-171450">
              <a:buFont typeface="Arial" panose="020B0604020202020204" pitchFamily="34" charset="0"/>
              <a:buChar char="•"/>
            </a:pPr>
            <a:r>
              <a:rPr lang="en-US" b="0" i="0" dirty="0">
                <a:solidFill>
                  <a:srgbClr val="000000"/>
                </a:solidFill>
                <a:effectLst/>
                <a:latin typeface="system-ui"/>
              </a:rPr>
              <a:t>Which means the message of the cross is the only place God can be found</a:t>
            </a:r>
          </a:p>
          <a:p>
            <a:pPr marL="171450" lvl="0" indent="-171450">
              <a:buFont typeface="Arial" panose="020B0604020202020204" pitchFamily="34" charset="0"/>
              <a:buChar char="•"/>
            </a:pPr>
            <a:r>
              <a:rPr lang="en-US" b="0" i="0" dirty="0">
                <a:solidFill>
                  <a:srgbClr val="000000"/>
                </a:solidFill>
                <a:effectLst/>
                <a:latin typeface="system-ui"/>
              </a:rPr>
              <a:t>In the past, intelligent humans believed in God, but nowadays the more intelligence one is, the less regard they have for God.</a:t>
            </a:r>
          </a:p>
          <a:p>
            <a:pPr marL="171450" lvl="0" indent="-171450">
              <a:buFont typeface="Arial" panose="020B0604020202020204" pitchFamily="34" charset="0"/>
              <a:buChar char="•"/>
            </a:pPr>
            <a:r>
              <a:rPr lang="en-US" b="0" i="0" dirty="0">
                <a:solidFill>
                  <a:srgbClr val="000000"/>
                </a:solidFill>
                <a:effectLst/>
                <a:latin typeface="system-ui"/>
              </a:rPr>
              <a:t>Isaiah 55:8-9 - </a:t>
            </a:r>
            <a:r>
              <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 my thoughts are not your thoughts, neither are your ways my ways, declares the Lord.  For as the heavens are higher than the earth, so are my ways higher than your ways and my thoughts than your thoughts. </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15</a:t>
            </a:fld>
            <a:endParaRPr lang="en-US"/>
          </a:p>
        </p:txBody>
      </p:sp>
    </p:spTree>
    <p:extLst>
      <p:ext uri="{BB962C8B-B14F-4D97-AF65-F5344CB8AC3E}">
        <p14:creationId xmlns:p14="http://schemas.microsoft.com/office/powerpoint/2010/main" val="3093395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It pleases God that the “foolishness” of the message being preached helps save those who believe</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Greeks/Gentiles seek wisdom through proof and reason while the Jews demand signs, but a message of Christ crucified is a stumbling block to the Jews and foolishness to the Greeks/Gentiles</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Jews during Paul’s time were looking for a sign of the Messiah’s deliverance, they weren’t looking for the word of the cross</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The desire for deliverance wasn’t the problem, but the rejection of God’s way of deliverance was</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They likely thought God would deliver them in a similar manner as Exodus, from Roman rule</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Greeks valued the pursuit of wisdom in terms of academic or philosophical terms, so they didn’t value the wisdom expressed in the word of the cross</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Desire for wisdom wasn’t the problem, rejection of God’s wisdom was</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We preach Christ crucified to make both the Jews and Gentiles dumbfounded</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“Christ crucified” is an oxymoron as Christ represents power, splendor, triumph while crucified means weakness, defeat, and humiliation</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Put both words together and it confounds both the Jew and Gentile alike</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Show next slide on “we preach Christ crucified!”</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Jews saw “Christ crucified” as an offense or scandal</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Paul used to be on the side of the Jews who saw “Christ crucified” as an affront to his sense of who God is so he persecuted the church before his salvation</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Gentiles saw “Christ crucified” as foolishness or folly</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The point is His wisdom is so different than ours He made Him to stand out in the “word of the cross” that humans would never resonate with or thought of… that’s what makes Him so brilliant</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“Christ crucified” message is sometimes suggested to be changed for the people of today as they can’t relate to it</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But look at Paul… he couldn’t relate to it at first either and look what happened</a:t>
            </a:r>
          </a:p>
          <a:p>
            <a:pPr marL="171450" lvl="0" indent="-171450">
              <a:buFont typeface="Arial" panose="020B0604020202020204" pitchFamily="34" charset="0"/>
              <a:buChar char="•"/>
            </a:pPr>
            <a:endParaRPr lang="en-US" sz="1200" dirty="0">
              <a:solidFill>
                <a:srgbClr val="C00000"/>
              </a:solidFill>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16</a:t>
            </a:fld>
            <a:endParaRPr lang="en-US"/>
          </a:p>
        </p:txBody>
      </p:sp>
    </p:spTree>
    <p:extLst>
      <p:ext uri="{BB962C8B-B14F-4D97-AF65-F5344CB8AC3E}">
        <p14:creationId xmlns:p14="http://schemas.microsoft.com/office/powerpoint/2010/main" val="406745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C00000"/>
              </a:solidFill>
              <a:effectLst/>
              <a:latin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God’s wisdom of foolishness and weakness at the cross was a lot stronger and wiser than anything man could do or think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Paul reminded the believers at Corinth that they’re not better and not exactly wise, mighty, or even noble</a:t>
            </a:r>
          </a:p>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18</a:t>
            </a:fld>
            <a:endParaRPr lang="en-US"/>
          </a:p>
        </p:txBody>
      </p:sp>
    </p:spTree>
    <p:extLst>
      <p:ext uri="{BB962C8B-B14F-4D97-AF65-F5344CB8AC3E}">
        <p14:creationId xmlns:p14="http://schemas.microsoft.com/office/powerpoint/2010/main" val="1364376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Believers were among the foolish things of the world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This was to make sure they checked their egos at the door because it was God who chose them not because of any greatness associated with them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God was essentially trying to bring the high and lofty down to the same level as of the low and weak, “so that no human being might boast in the presence of God”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Jesus represents wisdom, righteousness, sanctification, and redemption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He constantly communicates all those attributes through us who are in Jesus Christ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We are made righteous in a good standing before God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We are sanctified from the world for Him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We are purchased with a price from Him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Verse 31 is from Jeremiah 9:23-24 -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Thus says the Lord: “Let not the wise man boast in his wisdom, let not the mighty man boast in his might, let not the rich man boast in his riches, but let him who boasts boast in this, that he understands and knows me, that I am the Lord who practices steadfast love, justice, and righteousness in the earth. For in these things I delight, declares the Lord.”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C00000"/>
                </a:solidFill>
                <a:effectLst/>
                <a:latin typeface="Calibri" panose="020F0502020204030204" pitchFamily="34" charset="0"/>
                <a:cs typeface="Times New Roman" panose="02020603050405020304" pitchFamily="18" charset="0"/>
              </a:rPr>
              <a:t>The path for God’s glory is Christ crucified and the evidence of God’s glory is His choice of </a:t>
            </a:r>
            <a:r>
              <a:rPr lang="en-US" sz="1800">
                <a:solidFill>
                  <a:srgbClr val="C00000"/>
                </a:solidFill>
                <a:effectLst/>
                <a:latin typeface="Calibri" panose="020F0502020204030204" pitchFamily="34" charset="0"/>
                <a:cs typeface="Times New Roman" panose="02020603050405020304" pitchFamily="18" charset="0"/>
              </a:rPr>
              <a:t>the lowly</a:t>
            </a:r>
            <a:endParaRPr lang="en-US" sz="1200" dirty="0">
              <a:solidFill>
                <a:srgbClr val="C00000"/>
              </a:solidFill>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19</a:t>
            </a:fld>
            <a:endParaRPr lang="en-US"/>
          </a:p>
        </p:txBody>
      </p:sp>
    </p:spTree>
    <p:extLst>
      <p:ext uri="{BB962C8B-B14F-4D97-AF65-F5344CB8AC3E}">
        <p14:creationId xmlns:p14="http://schemas.microsoft.com/office/powerpoint/2010/main" val="80309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4</a:t>
            </a:fld>
            <a:endParaRPr lang="en-US"/>
          </a:p>
        </p:txBody>
      </p:sp>
    </p:spTree>
    <p:extLst>
      <p:ext uri="{BB962C8B-B14F-4D97-AF65-F5344CB8AC3E}">
        <p14:creationId xmlns:p14="http://schemas.microsoft.com/office/powerpoint/2010/main" val="320955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5</a:t>
            </a:fld>
            <a:endParaRPr lang="en-US"/>
          </a:p>
        </p:txBody>
      </p:sp>
    </p:spTree>
    <p:extLst>
      <p:ext uri="{BB962C8B-B14F-4D97-AF65-F5344CB8AC3E}">
        <p14:creationId xmlns:p14="http://schemas.microsoft.com/office/powerpoint/2010/main" val="393252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6</a:t>
            </a:fld>
            <a:endParaRPr lang="en-US"/>
          </a:p>
        </p:txBody>
      </p:sp>
    </p:spTree>
    <p:extLst>
      <p:ext uri="{BB962C8B-B14F-4D97-AF65-F5344CB8AC3E}">
        <p14:creationId xmlns:p14="http://schemas.microsoft.com/office/powerpoint/2010/main" val="231688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7</a:t>
            </a:fld>
            <a:endParaRPr lang="en-US"/>
          </a:p>
        </p:txBody>
      </p:sp>
    </p:spTree>
    <p:extLst>
      <p:ext uri="{BB962C8B-B14F-4D97-AF65-F5344CB8AC3E}">
        <p14:creationId xmlns:p14="http://schemas.microsoft.com/office/powerpoint/2010/main" val="331586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8</a:t>
            </a:fld>
            <a:endParaRPr lang="en-US"/>
          </a:p>
        </p:txBody>
      </p:sp>
    </p:spTree>
    <p:extLst>
      <p:ext uri="{BB962C8B-B14F-4D97-AF65-F5344CB8AC3E}">
        <p14:creationId xmlns:p14="http://schemas.microsoft.com/office/powerpoint/2010/main" val="52208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9</a:t>
            </a:fld>
            <a:endParaRPr lang="en-US"/>
          </a:p>
        </p:txBody>
      </p:sp>
    </p:spTree>
    <p:extLst>
      <p:ext uri="{BB962C8B-B14F-4D97-AF65-F5344CB8AC3E}">
        <p14:creationId xmlns:p14="http://schemas.microsoft.com/office/powerpoint/2010/main" val="73623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10</a:t>
            </a:fld>
            <a:endParaRPr lang="en-US"/>
          </a:p>
        </p:txBody>
      </p:sp>
    </p:spTree>
    <p:extLst>
      <p:ext uri="{BB962C8B-B14F-4D97-AF65-F5344CB8AC3E}">
        <p14:creationId xmlns:p14="http://schemas.microsoft.com/office/powerpoint/2010/main" val="537705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Paul introduces himself as the author of the letter and that he’s an apostle for Jesus Christ</a:t>
            </a:r>
          </a:p>
          <a:p>
            <a:pPr marL="628650" lvl="1" indent="-171450">
              <a:buFont typeface="Arial" panose="020B0604020202020204" pitchFamily="34" charset="0"/>
              <a:buChar char="•"/>
            </a:pPr>
            <a:r>
              <a:rPr lang="en-US" dirty="0"/>
              <a:t>It was the normal pattern for writing letters during his time</a:t>
            </a:r>
          </a:p>
          <a:p>
            <a:pPr marL="628650" lvl="1" indent="-171450">
              <a:buFont typeface="Arial" panose="020B0604020202020204" pitchFamily="34" charset="0"/>
              <a:buChar char="•"/>
            </a:pPr>
            <a:r>
              <a:rPr lang="en-US" dirty="0"/>
              <a:t>Currently we write a letter by saying who the letter is to first, and we conclude with writing who the letter is from</a:t>
            </a:r>
          </a:p>
          <a:p>
            <a:pPr marL="628650" lvl="1" indent="-171450">
              <a:buFont typeface="Arial" panose="020B0604020202020204" pitchFamily="34" charset="0"/>
              <a:buChar char="•"/>
            </a:pPr>
            <a:r>
              <a:rPr lang="en-US" dirty="0"/>
              <a:t>But in Paul’s time, the letter began with writing who the letter is from and then stating who the letter is to before going into content</a:t>
            </a:r>
          </a:p>
          <a:p>
            <a:pPr marL="171450" lvl="0" indent="-171450">
              <a:buFont typeface="Arial" panose="020B0604020202020204" pitchFamily="34" charset="0"/>
              <a:buChar char="•"/>
            </a:pPr>
            <a:r>
              <a:rPr lang="en-US" dirty="0"/>
              <a:t>Paul declares himself an apostle, having authority and standing which were not appreciated by the church of Corinth</a:t>
            </a:r>
          </a:p>
          <a:p>
            <a:pPr marL="628650" lvl="1" indent="-171450">
              <a:buFont typeface="Arial" panose="020B0604020202020204" pitchFamily="34" charset="0"/>
              <a:buChar char="•"/>
            </a:pPr>
            <a:r>
              <a:rPr lang="en-US" dirty="0"/>
              <a:t>Paul emphasized that he’s an apostle not by men, but by Him, through His Will</a:t>
            </a:r>
          </a:p>
          <a:p>
            <a:pPr marL="628650" lvl="1" indent="-171450">
              <a:buFont typeface="Arial" panose="020B0604020202020204" pitchFamily="34" charset="0"/>
              <a:buChar char="•"/>
            </a:pPr>
            <a:r>
              <a:rPr lang="en-US" dirty="0"/>
              <a:t>Apostle can mean special ambassador to the world and to the church</a:t>
            </a:r>
          </a:p>
          <a:p>
            <a:pPr marL="171450" lvl="0" indent="-171450">
              <a:buFont typeface="Arial" panose="020B0604020202020204" pitchFamily="34" charset="0"/>
              <a:buChar char="•"/>
            </a:pPr>
            <a:r>
              <a:rPr lang="en-US" dirty="0"/>
              <a:t>Paul mentions Sosthenes as their brother </a:t>
            </a:r>
          </a:p>
          <a:p>
            <a:pPr marL="628650" lvl="1" indent="-171450">
              <a:buFont typeface="Arial" panose="020B0604020202020204" pitchFamily="34" charset="0"/>
              <a:buChar char="•"/>
            </a:pPr>
            <a:r>
              <a:rPr lang="en-US" dirty="0"/>
              <a:t>May be the same man mentioned in Acts 18:17 as the head of a Corinthian synagogue who was beaten because he protected Paul</a:t>
            </a:r>
          </a:p>
          <a:p>
            <a:pPr marL="628650" lvl="1" indent="-171450">
              <a:buFont typeface="Arial" panose="020B0604020202020204" pitchFamily="34" charset="0"/>
              <a:buChar char="•"/>
            </a:pPr>
            <a:r>
              <a:rPr lang="en-US" dirty="0"/>
              <a:t>Sosthenes likely replaced Crispus (Acts 18:8) as ruler of the synagogue</a:t>
            </a:r>
          </a:p>
          <a:p>
            <a:pPr marL="628650" lvl="1" indent="-171450">
              <a:buFont typeface="Arial" panose="020B0604020202020204" pitchFamily="34" charset="0"/>
              <a:buChar char="•"/>
            </a:pPr>
            <a:r>
              <a:rPr lang="en-US" dirty="0"/>
              <a:t>It’s possible Sosthenes may have been Paul’s scribe (amanuensis – a literary or artistic assistant, particularly one who takes dictation or copies manuscripts) with the salutation only having been written by Paul (1 Cor 16:21)</a:t>
            </a:r>
          </a:p>
          <a:p>
            <a:pPr marL="171450" lvl="0" indent="-171450">
              <a:buFont typeface="Arial" panose="020B0604020202020204" pitchFamily="34" charset="0"/>
              <a:buChar char="•"/>
            </a:pPr>
            <a:r>
              <a:rPr lang="en-US" dirty="0"/>
              <a:t>Greek word for church is </a:t>
            </a:r>
            <a:r>
              <a:rPr lang="en-US" dirty="0" err="1"/>
              <a:t>ekklesia</a:t>
            </a:r>
            <a:endParaRPr lang="en-US" dirty="0"/>
          </a:p>
          <a:p>
            <a:pPr marL="628650" lvl="1" indent="-171450">
              <a:buFont typeface="Arial" panose="020B0604020202020204" pitchFamily="34" charset="0"/>
              <a:buChar char="•"/>
            </a:pPr>
            <a:r>
              <a:rPr lang="en-US" dirty="0"/>
              <a:t>Greek culture it was a citizen-assembly of a Greek city, but the Jewish usage denotes a community of believers in Jesus</a:t>
            </a:r>
          </a:p>
          <a:p>
            <a:pPr marL="628650" lvl="1" indent="-171450">
              <a:buFont typeface="Arial" panose="020B0604020202020204" pitchFamily="34" charset="0"/>
              <a:buChar char="•"/>
            </a:pPr>
            <a:r>
              <a:rPr lang="en-US" dirty="0"/>
              <a:t>Same word is used in the Septuagint where it denotes the people of Israel in the religious character as Yahweh’s “assembly”</a:t>
            </a:r>
          </a:p>
          <a:p>
            <a:pPr marL="628650" lvl="1" indent="-171450">
              <a:buFont typeface="Arial" panose="020B0604020202020204" pitchFamily="34" charset="0"/>
              <a:buChar char="•"/>
            </a:pPr>
            <a:r>
              <a:rPr lang="en-US" dirty="0"/>
              <a:t>“Church of God” includes believers in Palestine (1 Cor 15:9) and at large (1 Cor 10:31-32)</a:t>
            </a:r>
          </a:p>
          <a:p>
            <a:pPr marL="171450" lvl="0" indent="-171450">
              <a:buFont typeface="Arial" panose="020B0604020202020204" pitchFamily="34" charset="0"/>
              <a:buChar char="•"/>
            </a:pPr>
            <a:r>
              <a:rPr lang="en-US" dirty="0"/>
              <a:t>Paul writes to those who are “sanctified in Christ Jesus” to indicate that the members of the church are set apart from the world, especially the context of the city’s wickedness.  It’s one thing to be in Corinth, it’s another to be in Christ in Corinth</a:t>
            </a:r>
          </a:p>
          <a:p>
            <a:pPr marL="628650" lvl="1" indent="-171450">
              <a:buFont typeface="Arial" panose="020B0604020202020204" pitchFamily="34" charset="0"/>
              <a:buChar char="•"/>
            </a:pPr>
            <a:r>
              <a:rPr lang="en-US" dirty="0"/>
              <a:t>The word “saints” is not wholly different than the word “sanctified”</a:t>
            </a:r>
          </a:p>
          <a:p>
            <a:pPr marL="628650" lvl="1" indent="-171450">
              <a:buFont typeface="Arial" panose="020B0604020202020204" pitchFamily="34" charset="0"/>
              <a:buChar char="•"/>
            </a:pPr>
            <a:r>
              <a:rPr lang="en-US" b="0" i="0" dirty="0">
                <a:solidFill>
                  <a:srgbClr val="001320"/>
                </a:solidFill>
                <a:effectLst/>
                <a:latin typeface="Roboto" panose="02000000000000000000" pitchFamily="2" charset="0"/>
              </a:rPr>
              <a:t>The word "saints," ἅ</a:t>
            </a:r>
            <a:r>
              <a:rPr lang="en-US" b="0" i="0" dirty="0" err="1">
                <a:solidFill>
                  <a:srgbClr val="001320"/>
                </a:solidFill>
                <a:effectLst/>
                <a:latin typeface="Roboto" panose="02000000000000000000" pitchFamily="2" charset="0"/>
              </a:rPr>
              <a:t>γιοι</a:t>
            </a:r>
            <a:r>
              <a:rPr lang="en-US" b="0" i="0" dirty="0">
                <a:solidFill>
                  <a:srgbClr val="001320"/>
                </a:solidFill>
                <a:effectLst/>
                <a:latin typeface="Roboto" panose="02000000000000000000" pitchFamily="2" charset="0"/>
              </a:rPr>
              <a:t> </a:t>
            </a:r>
            <a:r>
              <a:rPr lang="en-US" b="0" i="0" dirty="0" err="1">
                <a:solidFill>
                  <a:srgbClr val="001320"/>
                </a:solidFill>
                <a:effectLst/>
                <a:latin typeface="Roboto" panose="02000000000000000000" pitchFamily="2" charset="0"/>
              </a:rPr>
              <a:t>hagioi</a:t>
            </a:r>
            <a:r>
              <a:rPr lang="en-US" b="0" i="0" dirty="0">
                <a:solidFill>
                  <a:srgbClr val="001320"/>
                </a:solidFill>
                <a:effectLst/>
                <a:latin typeface="Roboto" panose="02000000000000000000" pitchFamily="2" charset="0"/>
              </a:rPr>
              <a:t>, means those who are holy, or those who are devoted or consecrated to God.</a:t>
            </a:r>
            <a:endParaRPr lang="en-US" dirty="0"/>
          </a:p>
          <a:p>
            <a:pPr marL="171450" lvl="0" indent="-171450">
              <a:buFont typeface="Arial" panose="020B0604020202020204" pitchFamily="34" charset="0"/>
              <a:buChar char="•"/>
            </a:pPr>
            <a:r>
              <a:rPr lang="en-US" dirty="0"/>
              <a:t>Paul calls “the church of God that is in Corinth”… show a distinction between the church and the world.</a:t>
            </a:r>
          </a:p>
          <a:p>
            <a:pPr marL="628650" lvl="1" indent="-171450">
              <a:buFont typeface="Arial" panose="020B0604020202020204" pitchFamily="34" charset="0"/>
              <a:buChar char="•"/>
            </a:pPr>
            <a:r>
              <a:rPr lang="en-US" dirty="0"/>
              <a:t>Church is sanctified in Christ Jesus to distinguish themselves as being set apart for Jesus and not engaged in the customs/pleasures of the city</a:t>
            </a:r>
          </a:p>
          <a:p>
            <a:pPr marL="628650" lvl="1" indent="-171450">
              <a:buFont typeface="Arial" panose="020B0604020202020204" pitchFamily="34" charset="0"/>
              <a:buChar char="•"/>
            </a:pPr>
            <a:r>
              <a:rPr lang="en-US" dirty="0"/>
              <a:t>“To be” in “called to be saints” was inserted by translators, so it actually says “called saints together”</a:t>
            </a:r>
          </a:p>
          <a:p>
            <a:pPr marL="628650" lvl="1" indent="-171450">
              <a:buFont typeface="Arial" panose="020B0604020202020204" pitchFamily="34" charset="0"/>
              <a:buChar char="•"/>
            </a:pPr>
            <a:r>
              <a:rPr lang="en-US" dirty="0"/>
              <a:t>It wasn’t based on their outward appearance, it wasn’t Paul preparing to rebuke them, it was a fact that they were saints</a:t>
            </a:r>
          </a:p>
          <a:p>
            <a:pPr marL="628650" lvl="1" indent="-171450">
              <a:buFont typeface="Arial" panose="020B0604020202020204" pitchFamily="34" charset="0"/>
              <a:buChar char="•"/>
            </a:pPr>
            <a:r>
              <a:rPr lang="en-US" dirty="0"/>
              <a:t>Paul expected his epistle to be read by other churches</a:t>
            </a:r>
          </a:p>
          <a:p>
            <a:pPr marL="171450" lvl="0" indent="-171450">
              <a:buFont typeface="Arial" panose="020B0604020202020204" pitchFamily="34" charset="0"/>
              <a:buChar char="•"/>
            </a:pPr>
            <a:r>
              <a:rPr lang="en-US" dirty="0"/>
              <a:t>“Call on the name of the Lord” was from the OT, frequently mentioned… same as in Acts where Peter preached (Acts 2:21) from Joel 2:32</a:t>
            </a:r>
          </a:p>
          <a:p>
            <a:pPr marL="628650" lvl="1" indent="-171450">
              <a:buFont typeface="Arial" panose="020B0604020202020204" pitchFamily="34" charset="0"/>
              <a:buChar char="•"/>
            </a:pPr>
            <a:r>
              <a:rPr lang="en-US" b="0" i="0" dirty="0" err="1">
                <a:solidFill>
                  <a:srgbClr val="001320"/>
                </a:solidFill>
                <a:effectLst/>
                <a:latin typeface="Roboto" panose="02000000000000000000" pitchFamily="2" charset="0"/>
              </a:rPr>
              <a:t>epikaloumenois</a:t>
            </a:r>
            <a:r>
              <a:rPr lang="en-US" b="0" i="0" dirty="0">
                <a:solidFill>
                  <a:srgbClr val="001320"/>
                </a:solidFill>
                <a:effectLst/>
                <a:latin typeface="Roboto" panose="02000000000000000000" pitchFamily="2" charset="0"/>
              </a:rPr>
              <a:t>, to invoke the name, implies worship, and prayer</a:t>
            </a:r>
          </a:p>
          <a:p>
            <a:pPr marL="628650" lvl="1" indent="-171450">
              <a:buFont typeface="Arial" panose="020B0604020202020204" pitchFamily="34" charset="0"/>
              <a:buChar char="•"/>
            </a:pPr>
            <a:r>
              <a:rPr lang="en-US" b="0" i="0" dirty="0">
                <a:solidFill>
                  <a:srgbClr val="001320"/>
                </a:solidFill>
                <a:effectLst/>
                <a:latin typeface="Roboto" panose="02000000000000000000" pitchFamily="2" charset="0"/>
              </a:rPr>
              <a:t>To call upon the name of Jesus means to </a:t>
            </a:r>
            <a:r>
              <a:rPr lang="en-US" b="0" i="0" dirty="0" err="1">
                <a:solidFill>
                  <a:srgbClr val="001320"/>
                </a:solidFill>
                <a:effectLst/>
                <a:latin typeface="Roboto" panose="02000000000000000000" pitchFamily="2" charset="0"/>
              </a:rPr>
              <a:t>realise</a:t>
            </a:r>
            <a:r>
              <a:rPr lang="en-US" b="0" i="0" dirty="0">
                <a:solidFill>
                  <a:srgbClr val="001320"/>
                </a:solidFill>
                <a:effectLst/>
                <a:latin typeface="Roboto" panose="02000000000000000000" pitchFamily="2" charset="0"/>
              </a:rPr>
              <a:t> and bring near to ourselves, for our consolation and encouragement, for our strength and peace, the blessed thought of His manhood, so really and closely knit to ours; to grasp the blessedness of the thought that He knows our frame because He Himself has worn it, and understands and pities our weakness, being Himself a man. To Him whom we adore as Lord we draw near in tenderer, but not less humble and prostrate, adoration as our brother when we call on the name of the Lord Jesus, and thus embrace as harmonious, and not contradictory, both the divinity of the Lord and the humanity of Jesus.  To call on the name of Christ is to embrace in our faith and to beseech the exercise on our behalf of all which Jesus is as the Messiah, anointed by God with the fulness of the Spirit. As such He is the climax, and therefore the close of all revelation, who is the long-expected fruition of the desire of weary hearts, the fulfilment, and therefore the abolition, of sacrifice and temple and priesthood and prophecy and all that witnessed for Him ere He came. We further call on the name of Christ the Anointed, on whom the whole fulness of the Divine Spirit dwelt in order that, calling upon Him, that fulness may in its measure be granted to us.  So the name of the Lord Jesus Christ brings to view the divine, the human, the Messiah, the anointed Lord of the Spirit, and Giver of the divine life. To call on His name is to be blessed, to be made pure and strong, joyous and immortal. ‘The name of the Lord is a strong tower, the righteous </a:t>
            </a:r>
            <a:r>
              <a:rPr lang="en-US" b="0" i="0" dirty="0" err="1">
                <a:solidFill>
                  <a:srgbClr val="001320"/>
                </a:solidFill>
                <a:effectLst/>
                <a:latin typeface="Roboto" panose="02000000000000000000" pitchFamily="2" charset="0"/>
              </a:rPr>
              <a:t>runneth</a:t>
            </a:r>
            <a:r>
              <a:rPr lang="en-US" b="0" i="0" dirty="0">
                <a:solidFill>
                  <a:srgbClr val="001320"/>
                </a:solidFill>
                <a:effectLst/>
                <a:latin typeface="Roboto" panose="02000000000000000000" pitchFamily="2" charset="0"/>
              </a:rPr>
              <a:t> into it and is safe.’ Call on His name in the day of trouble and ye shall be heard and helped.</a:t>
            </a:r>
            <a:endParaRPr lang="en-US" dirty="0"/>
          </a:p>
          <a:p>
            <a:pPr marL="171450" lvl="0" indent="-171450">
              <a:buFont typeface="Arial" panose="020B0604020202020204" pitchFamily="34" charset="0"/>
              <a:buChar char="•"/>
            </a:pPr>
            <a:r>
              <a:rPr lang="en-US" dirty="0"/>
              <a:t>Notice that Paul says that Jesus Christ is both their and our Lord, the one and same</a:t>
            </a:r>
          </a:p>
          <a:p>
            <a:pPr marL="171450" lvl="0" indent="-171450">
              <a:buFont typeface="Arial" panose="020B0604020202020204" pitchFamily="34" charset="0"/>
              <a:buChar char="•"/>
            </a:pPr>
            <a:r>
              <a:rPr lang="en-US" dirty="0"/>
              <a:t>Peace always follows grace… grace is given and peace happens as a result… grace is the source of peace</a:t>
            </a:r>
          </a:p>
          <a:p>
            <a:pPr marL="171450" lvl="0" indent="-171450">
              <a:buFont typeface="Arial" panose="020B0604020202020204" pitchFamily="34" charset="0"/>
              <a:buChar char="•"/>
            </a:pPr>
            <a:r>
              <a:rPr lang="en-US" dirty="0"/>
              <a:t>The title “Lord Jesus Christ” is mentioned at least six times in the first 10 verses</a:t>
            </a:r>
          </a:p>
        </p:txBody>
      </p:sp>
      <p:sp>
        <p:nvSpPr>
          <p:cNvPr id="4" name="Slide Number Placeholder 3"/>
          <p:cNvSpPr>
            <a:spLocks noGrp="1"/>
          </p:cNvSpPr>
          <p:nvPr>
            <p:ph type="sldNum" sz="quarter" idx="5"/>
          </p:nvPr>
        </p:nvSpPr>
        <p:spPr/>
        <p:txBody>
          <a:bodyPr/>
          <a:lstStyle/>
          <a:p>
            <a:fld id="{E15E6139-AC89-4EE0-910B-3FF40DB43F7C}" type="slidenum">
              <a:rPr lang="en-US" smtClean="0"/>
              <a:t>11</a:t>
            </a:fld>
            <a:endParaRPr lang="en-US"/>
          </a:p>
        </p:txBody>
      </p:sp>
    </p:spTree>
    <p:extLst>
      <p:ext uri="{BB962C8B-B14F-4D97-AF65-F5344CB8AC3E}">
        <p14:creationId xmlns:p14="http://schemas.microsoft.com/office/powerpoint/2010/main" val="242019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A9B58-B61B-1989-515B-47E9289103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3B087B-CB02-2F56-4F74-84A600AFF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36956C-8E9D-13E5-3552-815CD2B02457}"/>
              </a:ext>
            </a:extLst>
          </p:cNvPr>
          <p:cNvSpPr>
            <a:spLocks noGrp="1"/>
          </p:cNvSpPr>
          <p:nvPr>
            <p:ph type="dt" sz="half" idx="10"/>
          </p:nvPr>
        </p:nvSpPr>
        <p:spPr/>
        <p:txBody>
          <a:bodyPr/>
          <a:lstStyle/>
          <a:p>
            <a:fld id="{23E48A26-8EA3-4F5B-9056-E97C26C58AC5}" type="datetimeFigureOut">
              <a:rPr lang="en-US" smtClean="0"/>
              <a:t>5/18/2023</a:t>
            </a:fld>
            <a:endParaRPr lang="en-US"/>
          </a:p>
        </p:txBody>
      </p:sp>
      <p:sp>
        <p:nvSpPr>
          <p:cNvPr id="5" name="Footer Placeholder 4">
            <a:extLst>
              <a:ext uri="{FF2B5EF4-FFF2-40B4-BE49-F238E27FC236}">
                <a16:creationId xmlns:a16="http://schemas.microsoft.com/office/drawing/2014/main" id="{1A562871-D237-5CDB-F335-D9D8F9B44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B1F64-27FD-A529-4D5B-4098B572F087}"/>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84151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ACE3-1AF0-299C-E071-55E185F71A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762E9A-E5B1-290C-2022-3DE3229A65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A7BEC3-EAF6-DAF4-131C-DF7327B5073D}"/>
              </a:ext>
            </a:extLst>
          </p:cNvPr>
          <p:cNvSpPr>
            <a:spLocks noGrp="1"/>
          </p:cNvSpPr>
          <p:nvPr>
            <p:ph type="dt" sz="half" idx="10"/>
          </p:nvPr>
        </p:nvSpPr>
        <p:spPr/>
        <p:txBody>
          <a:bodyPr/>
          <a:lstStyle/>
          <a:p>
            <a:fld id="{23E48A26-8EA3-4F5B-9056-E97C26C58AC5}" type="datetimeFigureOut">
              <a:rPr lang="en-US" smtClean="0"/>
              <a:t>5/18/2023</a:t>
            </a:fld>
            <a:endParaRPr lang="en-US"/>
          </a:p>
        </p:txBody>
      </p:sp>
      <p:sp>
        <p:nvSpPr>
          <p:cNvPr id="5" name="Footer Placeholder 4">
            <a:extLst>
              <a:ext uri="{FF2B5EF4-FFF2-40B4-BE49-F238E27FC236}">
                <a16:creationId xmlns:a16="http://schemas.microsoft.com/office/drawing/2014/main" id="{CD3D650C-2161-972F-D8D3-6A99D3DDA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4E3D6-39E3-0273-A2E9-63BB931234F4}"/>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299021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12C8F1-8025-E6F2-8E48-A1C3E2909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174C1A-5C58-0EEF-F9DB-4C6AE16962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E8683-BFC1-F47D-4BB1-44D80A4B6AEF}"/>
              </a:ext>
            </a:extLst>
          </p:cNvPr>
          <p:cNvSpPr>
            <a:spLocks noGrp="1"/>
          </p:cNvSpPr>
          <p:nvPr>
            <p:ph type="dt" sz="half" idx="10"/>
          </p:nvPr>
        </p:nvSpPr>
        <p:spPr/>
        <p:txBody>
          <a:bodyPr/>
          <a:lstStyle/>
          <a:p>
            <a:fld id="{23E48A26-8EA3-4F5B-9056-E97C26C58AC5}" type="datetimeFigureOut">
              <a:rPr lang="en-US" smtClean="0"/>
              <a:t>5/18/2023</a:t>
            </a:fld>
            <a:endParaRPr lang="en-US"/>
          </a:p>
        </p:txBody>
      </p:sp>
      <p:sp>
        <p:nvSpPr>
          <p:cNvPr id="5" name="Footer Placeholder 4">
            <a:extLst>
              <a:ext uri="{FF2B5EF4-FFF2-40B4-BE49-F238E27FC236}">
                <a16:creationId xmlns:a16="http://schemas.microsoft.com/office/drawing/2014/main" id="{C7EE4202-F92B-D576-8DBE-578E70E03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D00E4-6B06-3E6C-C7A4-CA976AEC0214}"/>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188109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7413-35CF-619D-4E58-A5E94E4F5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473E38-E291-620C-542F-517AFC5553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D5292-C785-B133-AF2B-9B69D41006CF}"/>
              </a:ext>
            </a:extLst>
          </p:cNvPr>
          <p:cNvSpPr>
            <a:spLocks noGrp="1"/>
          </p:cNvSpPr>
          <p:nvPr>
            <p:ph type="dt" sz="half" idx="10"/>
          </p:nvPr>
        </p:nvSpPr>
        <p:spPr/>
        <p:txBody>
          <a:bodyPr/>
          <a:lstStyle/>
          <a:p>
            <a:fld id="{23E48A26-8EA3-4F5B-9056-E97C26C58AC5}" type="datetimeFigureOut">
              <a:rPr lang="en-US" smtClean="0"/>
              <a:t>5/18/2023</a:t>
            </a:fld>
            <a:endParaRPr lang="en-US"/>
          </a:p>
        </p:txBody>
      </p:sp>
      <p:sp>
        <p:nvSpPr>
          <p:cNvPr id="5" name="Footer Placeholder 4">
            <a:extLst>
              <a:ext uri="{FF2B5EF4-FFF2-40B4-BE49-F238E27FC236}">
                <a16:creationId xmlns:a16="http://schemas.microsoft.com/office/drawing/2014/main" id="{BBDA27B1-2106-E5DB-EED5-C50F47C45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0D012-AECB-6223-043B-FC4764378C56}"/>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129162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BAD9-CEBB-BF8D-7018-729703FE7C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48791F-0390-999D-9251-3D3A53F8DD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B6EB23-F483-0ADA-C922-6F2C94AB9FD9}"/>
              </a:ext>
            </a:extLst>
          </p:cNvPr>
          <p:cNvSpPr>
            <a:spLocks noGrp="1"/>
          </p:cNvSpPr>
          <p:nvPr>
            <p:ph type="dt" sz="half" idx="10"/>
          </p:nvPr>
        </p:nvSpPr>
        <p:spPr/>
        <p:txBody>
          <a:bodyPr/>
          <a:lstStyle/>
          <a:p>
            <a:fld id="{23E48A26-8EA3-4F5B-9056-E97C26C58AC5}" type="datetimeFigureOut">
              <a:rPr lang="en-US" smtClean="0"/>
              <a:t>5/18/2023</a:t>
            </a:fld>
            <a:endParaRPr lang="en-US"/>
          </a:p>
        </p:txBody>
      </p:sp>
      <p:sp>
        <p:nvSpPr>
          <p:cNvPr id="5" name="Footer Placeholder 4">
            <a:extLst>
              <a:ext uri="{FF2B5EF4-FFF2-40B4-BE49-F238E27FC236}">
                <a16:creationId xmlns:a16="http://schemas.microsoft.com/office/drawing/2014/main" id="{2F3B8952-BB98-A14A-252D-F276DC186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AA3A9-7325-1C60-F1F1-5D1E6CE1EC0D}"/>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165158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E416-0540-0FF2-6305-13FD9F3FD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1C8CD-59EB-9862-8325-7C95133D28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7AE897-21C7-7B36-7CD8-1D16862325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FF5397-8CBE-853E-7CEC-7866C3AB3F81}"/>
              </a:ext>
            </a:extLst>
          </p:cNvPr>
          <p:cNvSpPr>
            <a:spLocks noGrp="1"/>
          </p:cNvSpPr>
          <p:nvPr>
            <p:ph type="dt" sz="half" idx="10"/>
          </p:nvPr>
        </p:nvSpPr>
        <p:spPr/>
        <p:txBody>
          <a:bodyPr/>
          <a:lstStyle/>
          <a:p>
            <a:fld id="{23E48A26-8EA3-4F5B-9056-E97C26C58AC5}" type="datetimeFigureOut">
              <a:rPr lang="en-US" smtClean="0"/>
              <a:t>5/18/2023</a:t>
            </a:fld>
            <a:endParaRPr lang="en-US"/>
          </a:p>
        </p:txBody>
      </p:sp>
      <p:sp>
        <p:nvSpPr>
          <p:cNvPr id="6" name="Footer Placeholder 5">
            <a:extLst>
              <a:ext uri="{FF2B5EF4-FFF2-40B4-BE49-F238E27FC236}">
                <a16:creationId xmlns:a16="http://schemas.microsoft.com/office/drawing/2014/main" id="{023356A5-96AE-619D-EF1B-7F235C903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1A081E-9D55-5240-02E0-9474AB667738}"/>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21707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BA48-0AE3-58EB-D72A-849C2F2E95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56FF39-5BD9-8586-6A5B-6CC2503C3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9CDB21-28D7-A692-3025-B6958DCE6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42FAAC-74D6-FEFC-E739-47B7678C9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A15595-159D-9DC1-2A4C-282EB3EC37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E2BD8F-206D-2ED8-D6ED-513E008A4070}"/>
              </a:ext>
            </a:extLst>
          </p:cNvPr>
          <p:cNvSpPr>
            <a:spLocks noGrp="1"/>
          </p:cNvSpPr>
          <p:nvPr>
            <p:ph type="dt" sz="half" idx="10"/>
          </p:nvPr>
        </p:nvSpPr>
        <p:spPr/>
        <p:txBody>
          <a:bodyPr/>
          <a:lstStyle/>
          <a:p>
            <a:fld id="{23E48A26-8EA3-4F5B-9056-E97C26C58AC5}" type="datetimeFigureOut">
              <a:rPr lang="en-US" smtClean="0"/>
              <a:t>5/18/2023</a:t>
            </a:fld>
            <a:endParaRPr lang="en-US"/>
          </a:p>
        </p:txBody>
      </p:sp>
      <p:sp>
        <p:nvSpPr>
          <p:cNvPr id="8" name="Footer Placeholder 7">
            <a:extLst>
              <a:ext uri="{FF2B5EF4-FFF2-40B4-BE49-F238E27FC236}">
                <a16:creationId xmlns:a16="http://schemas.microsoft.com/office/drawing/2014/main" id="{0B216D7C-29AB-BBFE-081D-A34902B399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FEE732-C636-95F9-4C60-9FE422F24E2E}"/>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80545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1965-E359-AE6C-573D-A7B1FB1D60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6054FC-C289-DABA-1E0E-8C739C9402C4}"/>
              </a:ext>
            </a:extLst>
          </p:cNvPr>
          <p:cNvSpPr>
            <a:spLocks noGrp="1"/>
          </p:cNvSpPr>
          <p:nvPr>
            <p:ph type="dt" sz="half" idx="10"/>
          </p:nvPr>
        </p:nvSpPr>
        <p:spPr/>
        <p:txBody>
          <a:bodyPr/>
          <a:lstStyle/>
          <a:p>
            <a:fld id="{23E48A26-8EA3-4F5B-9056-E97C26C58AC5}" type="datetimeFigureOut">
              <a:rPr lang="en-US" smtClean="0"/>
              <a:t>5/18/2023</a:t>
            </a:fld>
            <a:endParaRPr lang="en-US"/>
          </a:p>
        </p:txBody>
      </p:sp>
      <p:sp>
        <p:nvSpPr>
          <p:cNvPr id="4" name="Footer Placeholder 3">
            <a:extLst>
              <a:ext uri="{FF2B5EF4-FFF2-40B4-BE49-F238E27FC236}">
                <a16:creationId xmlns:a16="http://schemas.microsoft.com/office/drawing/2014/main" id="{86FF79FA-5990-4C7C-4B83-4D9E7CC221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ACAB8D-C34F-3726-3F94-3C02AA831379}"/>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319081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4D0B7-413D-5503-D6C0-22A43A5EE9F8}"/>
              </a:ext>
            </a:extLst>
          </p:cNvPr>
          <p:cNvSpPr>
            <a:spLocks noGrp="1"/>
          </p:cNvSpPr>
          <p:nvPr>
            <p:ph type="dt" sz="half" idx="10"/>
          </p:nvPr>
        </p:nvSpPr>
        <p:spPr/>
        <p:txBody>
          <a:bodyPr/>
          <a:lstStyle/>
          <a:p>
            <a:fld id="{23E48A26-8EA3-4F5B-9056-E97C26C58AC5}" type="datetimeFigureOut">
              <a:rPr lang="en-US" smtClean="0"/>
              <a:t>5/18/2023</a:t>
            </a:fld>
            <a:endParaRPr lang="en-US"/>
          </a:p>
        </p:txBody>
      </p:sp>
      <p:sp>
        <p:nvSpPr>
          <p:cNvPr id="3" name="Footer Placeholder 2">
            <a:extLst>
              <a:ext uri="{FF2B5EF4-FFF2-40B4-BE49-F238E27FC236}">
                <a16:creationId xmlns:a16="http://schemas.microsoft.com/office/drawing/2014/main" id="{A8597DB2-5D34-BEDB-874D-F11A85B346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A0015D-07C2-D223-E7E9-016EAAD2A50C}"/>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3714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CB69-DE85-8F6B-9528-9C7CC78F1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7D16DE-341B-7179-630F-C7BF827B6A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029CA-272D-ACB3-7AD0-54B82CED3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AEEDE-105F-0017-C668-706280E15E4C}"/>
              </a:ext>
            </a:extLst>
          </p:cNvPr>
          <p:cNvSpPr>
            <a:spLocks noGrp="1"/>
          </p:cNvSpPr>
          <p:nvPr>
            <p:ph type="dt" sz="half" idx="10"/>
          </p:nvPr>
        </p:nvSpPr>
        <p:spPr/>
        <p:txBody>
          <a:bodyPr/>
          <a:lstStyle/>
          <a:p>
            <a:fld id="{23E48A26-8EA3-4F5B-9056-E97C26C58AC5}" type="datetimeFigureOut">
              <a:rPr lang="en-US" smtClean="0"/>
              <a:t>5/18/2023</a:t>
            </a:fld>
            <a:endParaRPr lang="en-US"/>
          </a:p>
        </p:txBody>
      </p:sp>
      <p:sp>
        <p:nvSpPr>
          <p:cNvPr id="6" name="Footer Placeholder 5">
            <a:extLst>
              <a:ext uri="{FF2B5EF4-FFF2-40B4-BE49-F238E27FC236}">
                <a16:creationId xmlns:a16="http://schemas.microsoft.com/office/drawing/2014/main" id="{8B3768F1-3DE2-40A6-3DC8-9109F972E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0F91B8-72CC-A3DB-B751-623CCC843B57}"/>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316082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1A04-5F6B-9478-536E-8CD5D7ACC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7F1C4E-9489-74C9-19C6-492A589F4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94B51C-1C56-9DE8-D728-BF2549640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703A3-AA58-E122-1990-8B4BE4946134}"/>
              </a:ext>
            </a:extLst>
          </p:cNvPr>
          <p:cNvSpPr>
            <a:spLocks noGrp="1"/>
          </p:cNvSpPr>
          <p:nvPr>
            <p:ph type="dt" sz="half" idx="10"/>
          </p:nvPr>
        </p:nvSpPr>
        <p:spPr/>
        <p:txBody>
          <a:bodyPr/>
          <a:lstStyle/>
          <a:p>
            <a:fld id="{23E48A26-8EA3-4F5B-9056-E97C26C58AC5}" type="datetimeFigureOut">
              <a:rPr lang="en-US" smtClean="0"/>
              <a:t>5/18/2023</a:t>
            </a:fld>
            <a:endParaRPr lang="en-US"/>
          </a:p>
        </p:txBody>
      </p:sp>
      <p:sp>
        <p:nvSpPr>
          <p:cNvPr id="6" name="Footer Placeholder 5">
            <a:extLst>
              <a:ext uri="{FF2B5EF4-FFF2-40B4-BE49-F238E27FC236}">
                <a16:creationId xmlns:a16="http://schemas.microsoft.com/office/drawing/2014/main" id="{1850203B-AA23-DA40-A7FE-5A57A7355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7B430-B5DC-663A-797F-4287B4010D69}"/>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189233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EEE17-4307-D752-AA94-AFC822A4A4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495233-476B-8EFF-FF85-E321762AE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3CAAB0D-518E-C1AB-A410-1B5FE04567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48A26-8EA3-4F5B-9056-E97C26C58AC5}" type="datetimeFigureOut">
              <a:rPr lang="en-US" smtClean="0"/>
              <a:t>5/18/2023</a:t>
            </a:fld>
            <a:endParaRPr lang="en-US"/>
          </a:p>
        </p:txBody>
      </p:sp>
      <p:sp>
        <p:nvSpPr>
          <p:cNvPr id="5" name="Footer Placeholder 4">
            <a:extLst>
              <a:ext uri="{FF2B5EF4-FFF2-40B4-BE49-F238E27FC236}">
                <a16:creationId xmlns:a16="http://schemas.microsoft.com/office/drawing/2014/main" id="{5F99AD33-BEF7-3B7A-E7BB-7CDE4C772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3E7D03-F416-68E9-EE08-F077995A8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01738-C1C0-465D-A1E3-32E4DF1B960F}" type="slidenum">
              <a:rPr lang="en-US" smtClean="0"/>
              <a:t>‹#›</a:t>
            </a:fld>
            <a:endParaRPr lang="en-US"/>
          </a:p>
        </p:txBody>
      </p:sp>
    </p:spTree>
    <p:extLst>
      <p:ext uri="{BB962C8B-B14F-4D97-AF65-F5344CB8AC3E}">
        <p14:creationId xmlns:p14="http://schemas.microsoft.com/office/powerpoint/2010/main" val="1991301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646E-A752-9723-8E45-B8CD28622EE1}"/>
              </a:ext>
            </a:extLst>
          </p:cNvPr>
          <p:cNvSpPr>
            <a:spLocks noGrp="1"/>
          </p:cNvSpPr>
          <p:nvPr>
            <p:ph type="ctrTitle"/>
          </p:nvPr>
        </p:nvSpPr>
        <p:spPr/>
        <p:txBody>
          <a:bodyPr/>
          <a:lstStyle/>
          <a:p>
            <a:r>
              <a:rPr lang="en-US" dirty="0"/>
              <a:t>1 Corinthians 1 </a:t>
            </a:r>
          </a:p>
        </p:txBody>
      </p:sp>
      <p:sp>
        <p:nvSpPr>
          <p:cNvPr id="3" name="Subtitle 2">
            <a:extLst>
              <a:ext uri="{FF2B5EF4-FFF2-40B4-BE49-F238E27FC236}">
                <a16:creationId xmlns:a16="http://schemas.microsoft.com/office/drawing/2014/main" id="{FBD39D17-03B2-F8A3-E960-0E580A6DCAD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15955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r>
              <a:rPr lang="en-US" dirty="0"/>
              <a:t>When a church has a contentious (controversial/argumentative), undisciplined, out of balance, problem-filled issues, it starts with love, agape love, just like Jesus reminded the church of Ephesus in Revelation 2:1-5 about their first love</a:t>
            </a:r>
          </a:p>
          <a:p>
            <a:r>
              <a:rPr lang="en-US" dirty="0"/>
              <a:t>Historically Paul wrote his letter to the Romans in Corinth in his subsequent visit to Corinth roughly around 58 AD (6 years after church was founded)</a:t>
            </a:r>
          </a:p>
          <a:p>
            <a:pPr lvl="1"/>
            <a:endParaRPr lang="en-US" dirty="0"/>
          </a:p>
        </p:txBody>
      </p:sp>
    </p:spTree>
    <p:extLst>
      <p:ext uri="{BB962C8B-B14F-4D97-AF65-F5344CB8AC3E}">
        <p14:creationId xmlns:p14="http://schemas.microsoft.com/office/powerpoint/2010/main" val="142310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1:1-3 (ESV) </a:t>
            </a:r>
            <a:r>
              <a:rPr lang="en-US" b="1" dirty="0">
                <a:solidFill>
                  <a:schemeClr val="accent4">
                    <a:lumMod val="60000"/>
                    <a:lumOff val="40000"/>
                  </a:schemeClr>
                </a:solidFill>
              </a:rPr>
              <a:t>Greeting</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pPr marL="0" indent="0">
              <a:buNone/>
            </a:pPr>
            <a:r>
              <a:rPr lang="en-US" b="1" dirty="0">
                <a:solidFill>
                  <a:schemeClr val="accent4">
                    <a:lumMod val="60000"/>
                    <a:lumOff val="40000"/>
                  </a:schemeClr>
                </a:solidFill>
              </a:rPr>
              <a:t>1</a:t>
            </a:r>
            <a:r>
              <a:rPr lang="en-US" dirty="0"/>
              <a:t> Paul, called by the will of God to be an apostle of Christ Jesus, and our brother Sosthenes,</a:t>
            </a:r>
          </a:p>
          <a:p>
            <a:pPr marL="0" indent="0">
              <a:buNone/>
            </a:pPr>
            <a:r>
              <a:rPr lang="en-US" b="1" dirty="0">
                <a:solidFill>
                  <a:schemeClr val="accent4">
                    <a:lumMod val="60000"/>
                    <a:lumOff val="40000"/>
                  </a:schemeClr>
                </a:solidFill>
              </a:rPr>
              <a:t>2</a:t>
            </a:r>
            <a:r>
              <a:rPr lang="en-US" dirty="0"/>
              <a:t> To the church of God that is in Corinth, to those sanctified in Christ Jesus, called to be saints together with all those who in every place call upon the name of our Lord Jesus Christ, both their Lord and ours:</a:t>
            </a:r>
          </a:p>
          <a:p>
            <a:pPr marL="0" indent="0">
              <a:buNone/>
            </a:pPr>
            <a:r>
              <a:rPr lang="en-US" b="1" dirty="0">
                <a:solidFill>
                  <a:schemeClr val="accent4">
                    <a:lumMod val="60000"/>
                    <a:lumOff val="40000"/>
                  </a:schemeClr>
                </a:solidFill>
              </a:rPr>
              <a:t>3</a:t>
            </a:r>
            <a:r>
              <a:rPr lang="en-US" dirty="0"/>
              <a:t> Grace to you and peace from God our Father and the Lord Jesus Christ.</a:t>
            </a:r>
          </a:p>
          <a:p>
            <a:pPr marL="457200" lvl="1" indent="0">
              <a:buNone/>
            </a:pPr>
            <a:endParaRPr lang="en-US" dirty="0"/>
          </a:p>
        </p:txBody>
      </p:sp>
    </p:spTree>
    <p:extLst>
      <p:ext uri="{BB962C8B-B14F-4D97-AF65-F5344CB8AC3E}">
        <p14:creationId xmlns:p14="http://schemas.microsoft.com/office/powerpoint/2010/main" val="164171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1:4-9 (ESV) </a:t>
            </a:r>
            <a:r>
              <a:rPr lang="en-US" b="1" dirty="0">
                <a:solidFill>
                  <a:schemeClr val="accent4">
                    <a:lumMod val="60000"/>
                    <a:lumOff val="40000"/>
                  </a:schemeClr>
                </a:solidFill>
              </a:rPr>
              <a:t>Thanksgiving</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fontScale="92500"/>
          </a:bodyPr>
          <a:lstStyle/>
          <a:p>
            <a:pPr marL="0" indent="0">
              <a:buNone/>
            </a:pPr>
            <a:r>
              <a:rPr lang="en-US" b="1" i="0" dirty="0">
                <a:solidFill>
                  <a:schemeClr val="accent4">
                    <a:lumMod val="60000"/>
                    <a:lumOff val="40000"/>
                  </a:schemeClr>
                </a:solidFill>
                <a:effectLst/>
                <a:latin typeface="system-ui"/>
              </a:rPr>
              <a:t>4</a:t>
            </a:r>
            <a:r>
              <a:rPr lang="en-US" b="0" i="0" dirty="0">
                <a:effectLst/>
                <a:latin typeface="system-ui"/>
              </a:rPr>
              <a:t> I give thanks to my God always for you because of the grace of God that was given you in Christ Jesus,</a:t>
            </a:r>
          </a:p>
          <a:p>
            <a:pPr marL="0" indent="0">
              <a:buNone/>
            </a:pPr>
            <a:r>
              <a:rPr lang="en-US" b="1" dirty="0">
                <a:solidFill>
                  <a:schemeClr val="accent4">
                    <a:lumMod val="60000"/>
                    <a:lumOff val="40000"/>
                  </a:schemeClr>
                </a:solidFill>
                <a:latin typeface="system-ui"/>
              </a:rPr>
              <a:t>5</a:t>
            </a:r>
            <a:r>
              <a:rPr lang="en-US" dirty="0">
                <a:latin typeface="system-ui"/>
              </a:rPr>
              <a:t> </a:t>
            </a:r>
            <a:r>
              <a:rPr lang="en-US" b="0" i="0" dirty="0">
                <a:effectLst/>
                <a:latin typeface="system-ui"/>
              </a:rPr>
              <a:t>that in every way you were enriched in him in all speech and all knowledge— </a:t>
            </a:r>
          </a:p>
          <a:p>
            <a:pPr marL="0" indent="0">
              <a:buNone/>
            </a:pPr>
            <a:r>
              <a:rPr lang="en-US" b="1" dirty="0">
                <a:solidFill>
                  <a:schemeClr val="accent4">
                    <a:lumMod val="60000"/>
                    <a:lumOff val="40000"/>
                  </a:schemeClr>
                </a:solidFill>
                <a:latin typeface="system-ui"/>
              </a:rPr>
              <a:t>6</a:t>
            </a:r>
            <a:r>
              <a:rPr lang="en-US" dirty="0">
                <a:latin typeface="system-ui"/>
              </a:rPr>
              <a:t> </a:t>
            </a:r>
            <a:r>
              <a:rPr lang="en-US" b="0" i="0" dirty="0">
                <a:effectLst/>
                <a:latin typeface="system-ui"/>
              </a:rPr>
              <a:t>even as the testimony about Christ was confirmed among you—</a:t>
            </a:r>
          </a:p>
          <a:p>
            <a:pPr marL="0" indent="0">
              <a:buNone/>
            </a:pPr>
            <a:r>
              <a:rPr lang="en-US" b="1" dirty="0">
                <a:solidFill>
                  <a:schemeClr val="accent4">
                    <a:lumMod val="60000"/>
                    <a:lumOff val="40000"/>
                  </a:schemeClr>
                </a:solidFill>
                <a:latin typeface="system-ui"/>
              </a:rPr>
              <a:t>7</a:t>
            </a:r>
            <a:r>
              <a:rPr lang="en-US" dirty="0">
                <a:latin typeface="system-ui"/>
              </a:rPr>
              <a:t> </a:t>
            </a:r>
            <a:r>
              <a:rPr lang="en-US" b="0" i="0" dirty="0">
                <a:effectLst/>
                <a:latin typeface="system-ui"/>
              </a:rPr>
              <a:t>so that you are not lacking in any gift, as you wait for the revealing of our Lord Jesus Christ,</a:t>
            </a:r>
          </a:p>
          <a:p>
            <a:pPr marL="0" indent="0">
              <a:buNone/>
            </a:pPr>
            <a:r>
              <a:rPr lang="en-US" b="1" i="0" dirty="0">
                <a:solidFill>
                  <a:schemeClr val="accent4">
                    <a:lumMod val="60000"/>
                    <a:lumOff val="40000"/>
                  </a:schemeClr>
                </a:solidFill>
                <a:effectLst/>
                <a:latin typeface="system-ui"/>
              </a:rPr>
              <a:t>8</a:t>
            </a:r>
            <a:r>
              <a:rPr lang="en-US" b="0" i="0" dirty="0">
                <a:effectLst/>
                <a:latin typeface="system-ui"/>
              </a:rPr>
              <a:t> who will sustain you to the end, guiltless in the day of our Lord Jesus Christ.</a:t>
            </a:r>
          </a:p>
          <a:p>
            <a:pPr marL="0" indent="0">
              <a:buNone/>
            </a:pPr>
            <a:r>
              <a:rPr lang="en-US" b="1" i="0" dirty="0">
                <a:solidFill>
                  <a:schemeClr val="accent4">
                    <a:lumMod val="60000"/>
                    <a:lumOff val="40000"/>
                  </a:schemeClr>
                </a:solidFill>
                <a:effectLst/>
                <a:latin typeface="system-ui"/>
              </a:rPr>
              <a:t>9</a:t>
            </a:r>
            <a:r>
              <a:rPr lang="en-US" b="0" i="0" dirty="0">
                <a:effectLst/>
                <a:latin typeface="system-ui"/>
              </a:rPr>
              <a:t> God is faithful, by whom you were called into the fellowship of his Son, Jesus Christ our Lord.</a:t>
            </a:r>
            <a:endParaRPr lang="en-US" dirty="0"/>
          </a:p>
        </p:txBody>
      </p:sp>
    </p:spTree>
    <p:extLst>
      <p:ext uri="{BB962C8B-B14F-4D97-AF65-F5344CB8AC3E}">
        <p14:creationId xmlns:p14="http://schemas.microsoft.com/office/powerpoint/2010/main" val="1325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1:10-17 (ESV) </a:t>
            </a:r>
            <a:r>
              <a:rPr lang="en-US" b="1" dirty="0">
                <a:solidFill>
                  <a:schemeClr val="accent4">
                    <a:lumMod val="60000"/>
                    <a:lumOff val="40000"/>
                  </a:schemeClr>
                </a:solidFill>
              </a:rPr>
              <a:t>Divisions in the Church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pPr marL="0" indent="0">
              <a:buNone/>
            </a:pPr>
            <a:r>
              <a:rPr lang="en-US" b="1" i="0" dirty="0">
                <a:solidFill>
                  <a:schemeClr val="accent4">
                    <a:lumMod val="60000"/>
                    <a:lumOff val="40000"/>
                  </a:schemeClr>
                </a:solidFill>
                <a:effectLst/>
                <a:latin typeface="system-ui"/>
              </a:rPr>
              <a:t>10</a:t>
            </a:r>
            <a:r>
              <a:rPr lang="en-US" b="0" i="0" dirty="0">
                <a:effectLst/>
                <a:latin typeface="system-ui"/>
              </a:rPr>
              <a:t> I appeal to you, brothers, by the name of our Lord Jesus Christ, that all of you agree, and that there be no divisions among you, but that you be united in the same mind and the same judgment.</a:t>
            </a:r>
          </a:p>
          <a:p>
            <a:pPr marL="0" indent="0">
              <a:buNone/>
            </a:pPr>
            <a:r>
              <a:rPr lang="en-US" b="1" dirty="0">
                <a:solidFill>
                  <a:schemeClr val="accent4">
                    <a:lumMod val="60000"/>
                    <a:lumOff val="40000"/>
                  </a:schemeClr>
                </a:solidFill>
                <a:latin typeface="system-ui"/>
              </a:rPr>
              <a:t>11</a:t>
            </a:r>
            <a:r>
              <a:rPr lang="en-US" dirty="0">
                <a:latin typeface="system-ui"/>
              </a:rPr>
              <a:t> </a:t>
            </a:r>
            <a:r>
              <a:rPr lang="en-US" b="0" i="0" dirty="0">
                <a:effectLst/>
                <a:latin typeface="system-ui"/>
              </a:rPr>
              <a:t>For it has been reported to me by Chloe's people that there is quarreling among you, my brothers.</a:t>
            </a:r>
          </a:p>
          <a:p>
            <a:pPr marL="0" indent="0">
              <a:buNone/>
            </a:pPr>
            <a:r>
              <a:rPr lang="en-US" b="1" i="0" dirty="0">
                <a:solidFill>
                  <a:schemeClr val="accent4">
                    <a:lumMod val="60000"/>
                    <a:lumOff val="40000"/>
                  </a:schemeClr>
                </a:solidFill>
                <a:effectLst/>
                <a:latin typeface="system-ui"/>
              </a:rPr>
              <a:t>12</a:t>
            </a:r>
            <a:r>
              <a:rPr lang="en-US" b="0" i="0" dirty="0">
                <a:effectLst/>
                <a:latin typeface="system-ui"/>
              </a:rPr>
              <a:t> What I mean is that each one of you says, “I follow Paul,” or “I follow Apollos,” or “I follow Cephas,” or “I follow Christ.” </a:t>
            </a:r>
          </a:p>
        </p:txBody>
      </p:sp>
    </p:spTree>
    <p:extLst>
      <p:ext uri="{BB962C8B-B14F-4D97-AF65-F5344CB8AC3E}">
        <p14:creationId xmlns:p14="http://schemas.microsoft.com/office/powerpoint/2010/main" val="268649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1:10-17 (ESV) </a:t>
            </a:r>
            <a:r>
              <a:rPr lang="en-US" b="1" dirty="0">
                <a:solidFill>
                  <a:schemeClr val="accent4">
                    <a:lumMod val="60000"/>
                    <a:lumOff val="40000"/>
                  </a:schemeClr>
                </a:solidFill>
              </a:rPr>
              <a:t>Divisions in the Church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pPr marL="0" indent="0">
              <a:buNone/>
            </a:pPr>
            <a:r>
              <a:rPr lang="en-US" b="1" i="0" dirty="0">
                <a:solidFill>
                  <a:schemeClr val="accent4">
                    <a:lumMod val="60000"/>
                    <a:lumOff val="40000"/>
                  </a:schemeClr>
                </a:solidFill>
                <a:effectLst/>
                <a:latin typeface="system-ui"/>
              </a:rPr>
              <a:t>13</a:t>
            </a:r>
            <a:r>
              <a:rPr lang="en-US" b="0" i="0" dirty="0">
                <a:effectLst/>
                <a:latin typeface="system-ui"/>
              </a:rPr>
              <a:t> Is Christ divided? Was Paul crucified for you? Or were you baptized in the name of Paul?</a:t>
            </a:r>
          </a:p>
          <a:p>
            <a:pPr marL="0" indent="0">
              <a:buNone/>
            </a:pPr>
            <a:r>
              <a:rPr lang="en-US" b="1" i="0" dirty="0">
                <a:solidFill>
                  <a:schemeClr val="accent4">
                    <a:lumMod val="60000"/>
                    <a:lumOff val="40000"/>
                  </a:schemeClr>
                </a:solidFill>
                <a:effectLst/>
                <a:latin typeface="system-ui"/>
              </a:rPr>
              <a:t>14</a:t>
            </a:r>
            <a:r>
              <a:rPr lang="en-US" b="0" i="0" dirty="0">
                <a:effectLst/>
                <a:latin typeface="system-ui"/>
              </a:rPr>
              <a:t> I thank God that I baptized none of you except Crispus and Gaius,</a:t>
            </a:r>
          </a:p>
          <a:p>
            <a:pPr marL="0" indent="0">
              <a:buNone/>
            </a:pPr>
            <a:r>
              <a:rPr lang="en-US" b="1" dirty="0">
                <a:solidFill>
                  <a:schemeClr val="accent4">
                    <a:lumMod val="60000"/>
                    <a:lumOff val="40000"/>
                  </a:schemeClr>
                </a:solidFill>
                <a:latin typeface="system-ui"/>
              </a:rPr>
              <a:t>15</a:t>
            </a:r>
            <a:r>
              <a:rPr lang="en-US" dirty="0">
                <a:latin typeface="system-ui"/>
              </a:rPr>
              <a:t> </a:t>
            </a:r>
            <a:r>
              <a:rPr lang="en-US" b="0" i="0" dirty="0">
                <a:effectLst/>
                <a:latin typeface="system-ui"/>
              </a:rPr>
              <a:t>so that no one may say that you were baptized in my name. </a:t>
            </a:r>
          </a:p>
          <a:p>
            <a:pPr marL="0" indent="0">
              <a:buNone/>
            </a:pPr>
            <a:r>
              <a:rPr lang="en-US" b="1" dirty="0">
                <a:solidFill>
                  <a:schemeClr val="accent4">
                    <a:lumMod val="60000"/>
                    <a:lumOff val="40000"/>
                  </a:schemeClr>
                </a:solidFill>
                <a:latin typeface="system-ui"/>
              </a:rPr>
              <a:t>16</a:t>
            </a:r>
            <a:r>
              <a:rPr lang="en-US" dirty="0">
                <a:latin typeface="system-ui"/>
              </a:rPr>
              <a:t> </a:t>
            </a:r>
            <a:r>
              <a:rPr lang="en-US" b="0" i="0" dirty="0">
                <a:effectLst/>
                <a:latin typeface="system-ui"/>
              </a:rPr>
              <a:t>(I did baptize also the household of Stephanas. Beyond that, I do not know whether I baptized anyone else.)</a:t>
            </a:r>
          </a:p>
          <a:p>
            <a:pPr marL="0" indent="0">
              <a:buNone/>
            </a:pPr>
            <a:r>
              <a:rPr lang="en-US" b="1" dirty="0">
                <a:solidFill>
                  <a:schemeClr val="accent4">
                    <a:lumMod val="60000"/>
                    <a:lumOff val="40000"/>
                  </a:schemeClr>
                </a:solidFill>
                <a:latin typeface="system-ui"/>
              </a:rPr>
              <a:t>17</a:t>
            </a:r>
            <a:r>
              <a:rPr lang="en-US" dirty="0">
                <a:latin typeface="system-ui"/>
              </a:rPr>
              <a:t> </a:t>
            </a:r>
            <a:r>
              <a:rPr lang="en-US" b="0" i="0" dirty="0">
                <a:effectLst/>
                <a:latin typeface="system-ui"/>
              </a:rPr>
              <a:t>For Christ did not send me to baptize but to preach the gospel, and not with words of eloquent wisdom, lest the cross of Christ be emptied of its power.</a:t>
            </a:r>
            <a:endParaRPr lang="en-US" dirty="0"/>
          </a:p>
        </p:txBody>
      </p:sp>
    </p:spTree>
    <p:extLst>
      <p:ext uri="{BB962C8B-B14F-4D97-AF65-F5344CB8AC3E}">
        <p14:creationId xmlns:p14="http://schemas.microsoft.com/office/powerpoint/2010/main" val="298896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1:18-31 (ESV) </a:t>
            </a:r>
            <a:r>
              <a:rPr lang="en-US" b="1" dirty="0">
                <a:solidFill>
                  <a:schemeClr val="accent4">
                    <a:lumMod val="60000"/>
                    <a:lumOff val="40000"/>
                  </a:schemeClr>
                </a:solidFill>
              </a:rPr>
              <a:t>Christ the Wisdom and Power of God</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pPr algn="l"/>
            <a:r>
              <a:rPr lang="en-US" b="1" i="0" dirty="0">
                <a:solidFill>
                  <a:schemeClr val="accent4">
                    <a:lumMod val="60000"/>
                    <a:lumOff val="40000"/>
                  </a:schemeClr>
                </a:solidFill>
                <a:effectLst/>
                <a:latin typeface="system-ui"/>
              </a:rPr>
              <a:t>18</a:t>
            </a:r>
            <a:r>
              <a:rPr lang="en-US" b="0" i="0" dirty="0">
                <a:effectLst/>
                <a:latin typeface="system-ui"/>
              </a:rPr>
              <a:t> For the word of the cross is folly to those who are perishing, but to us who are being saved it is the power of God. </a:t>
            </a:r>
          </a:p>
          <a:p>
            <a:pPr algn="l"/>
            <a:r>
              <a:rPr lang="en-US" b="1" dirty="0">
                <a:solidFill>
                  <a:schemeClr val="accent4">
                    <a:lumMod val="60000"/>
                    <a:lumOff val="40000"/>
                  </a:schemeClr>
                </a:solidFill>
                <a:latin typeface="system-ui"/>
              </a:rPr>
              <a:t>19</a:t>
            </a:r>
            <a:r>
              <a:rPr lang="en-US" dirty="0">
                <a:latin typeface="system-ui"/>
              </a:rPr>
              <a:t> </a:t>
            </a:r>
            <a:r>
              <a:rPr lang="en-US" b="0" i="0" dirty="0">
                <a:effectLst/>
                <a:latin typeface="system-ui"/>
              </a:rPr>
              <a:t>For it is written, “I will destroy the wisdom of the wise, and the discernment of the discerning I will thwart.”</a:t>
            </a:r>
          </a:p>
          <a:p>
            <a:pPr algn="l"/>
            <a:r>
              <a:rPr lang="en-US" b="1" i="0" dirty="0">
                <a:solidFill>
                  <a:schemeClr val="accent4">
                    <a:lumMod val="60000"/>
                    <a:lumOff val="40000"/>
                  </a:schemeClr>
                </a:solidFill>
                <a:effectLst/>
                <a:latin typeface="system-ui"/>
              </a:rPr>
              <a:t>20</a:t>
            </a:r>
            <a:r>
              <a:rPr lang="en-US" b="0" i="0" dirty="0">
                <a:effectLst/>
                <a:latin typeface="system-ui"/>
              </a:rPr>
              <a:t> Where is the one who is wise? Where is the scribe? Where is the debater of this age? Has not God made foolish the wisdom of the world?</a:t>
            </a:r>
          </a:p>
        </p:txBody>
      </p:sp>
    </p:spTree>
    <p:extLst>
      <p:ext uri="{BB962C8B-B14F-4D97-AF65-F5344CB8AC3E}">
        <p14:creationId xmlns:p14="http://schemas.microsoft.com/office/powerpoint/2010/main" val="89335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1:18-31 (ESV) </a:t>
            </a:r>
            <a:r>
              <a:rPr lang="en-US" b="1" dirty="0">
                <a:solidFill>
                  <a:schemeClr val="accent4">
                    <a:lumMod val="60000"/>
                    <a:lumOff val="40000"/>
                  </a:schemeClr>
                </a:solidFill>
              </a:rPr>
              <a:t>Christ the Wisdom and Power of God</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pPr algn="l"/>
            <a:r>
              <a:rPr lang="en-US" b="1" dirty="0">
                <a:solidFill>
                  <a:schemeClr val="accent4">
                    <a:lumMod val="60000"/>
                    <a:lumOff val="40000"/>
                  </a:schemeClr>
                </a:solidFill>
                <a:latin typeface="system-ui"/>
              </a:rPr>
              <a:t>21</a:t>
            </a:r>
            <a:r>
              <a:rPr lang="en-US" dirty="0">
                <a:latin typeface="system-ui"/>
              </a:rPr>
              <a:t> </a:t>
            </a:r>
            <a:r>
              <a:rPr lang="en-US" b="0" i="0" dirty="0">
                <a:effectLst/>
                <a:latin typeface="system-ui"/>
              </a:rPr>
              <a:t>For since, in the wisdom of God, the world did not know God through wisdom, it pleased God through the folly of what we preach to save those who believe.</a:t>
            </a:r>
          </a:p>
          <a:p>
            <a:pPr algn="l"/>
            <a:r>
              <a:rPr lang="en-US" b="1" i="0" dirty="0">
                <a:solidFill>
                  <a:schemeClr val="accent4">
                    <a:lumMod val="60000"/>
                    <a:lumOff val="40000"/>
                  </a:schemeClr>
                </a:solidFill>
                <a:effectLst/>
                <a:latin typeface="system-ui"/>
              </a:rPr>
              <a:t>22</a:t>
            </a:r>
            <a:r>
              <a:rPr lang="en-US" b="0" i="0" dirty="0">
                <a:effectLst/>
                <a:latin typeface="system-ui"/>
              </a:rPr>
              <a:t> For Jews demand signs and Greeks seek wisdom,</a:t>
            </a:r>
          </a:p>
          <a:p>
            <a:pPr algn="l"/>
            <a:r>
              <a:rPr lang="en-US" b="1" dirty="0">
                <a:solidFill>
                  <a:schemeClr val="accent4">
                    <a:lumMod val="60000"/>
                    <a:lumOff val="40000"/>
                  </a:schemeClr>
                </a:solidFill>
                <a:latin typeface="system-ui"/>
              </a:rPr>
              <a:t>23</a:t>
            </a:r>
            <a:r>
              <a:rPr lang="en-US" dirty="0">
                <a:latin typeface="system-ui"/>
              </a:rPr>
              <a:t> </a:t>
            </a:r>
            <a:r>
              <a:rPr lang="en-US" b="0" i="0" dirty="0">
                <a:effectLst/>
                <a:latin typeface="system-ui"/>
              </a:rPr>
              <a:t>but we preach Christ crucified, a stumbling block to Jews and folly to Gentiles,</a:t>
            </a:r>
          </a:p>
          <a:p>
            <a:pPr algn="l"/>
            <a:r>
              <a:rPr lang="en-US" b="1" dirty="0">
                <a:solidFill>
                  <a:schemeClr val="accent4">
                    <a:lumMod val="60000"/>
                    <a:lumOff val="40000"/>
                  </a:schemeClr>
                </a:solidFill>
                <a:latin typeface="system-ui"/>
              </a:rPr>
              <a:t>24</a:t>
            </a:r>
            <a:r>
              <a:rPr lang="en-US" dirty="0">
                <a:latin typeface="system-ui"/>
              </a:rPr>
              <a:t> </a:t>
            </a:r>
            <a:r>
              <a:rPr lang="en-US" b="0" i="0" dirty="0">
                <a:effectLst/>
                <a:latin typeface="system-ui"/>
              </a:rPr>
              <a:t>but to those who are called, both Jews and Greeks, Christ the power of God and the wisdom of God.</a:t>
            </a:r>
          </a:p>
        </p:txBody>
      </p:sp>
    </p:spTree>
    <p:extLst>
      <p:ext uri="{BB962C8B-B14F-4D97-AF65-F5344CB8AC3E}">
        <p14:creationId xmlns:p14="http://schemas.microsoft.com/office/powerpoint/2010/main" val="216828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2706-48D1-1368-5D0A-E9DA12F94B4E}"/>
              </a:ext>
            </a:extLst>
          </p:cNvPr>
          <p:cNvSpPr>
            <a:spLocks noGrp="1"/>
          </p:cNvSpPr>
          <p:nvPr>
            <p:ph type="title"/>
          </p:nvPr>
        </p:nvSpPr>
        <p:spPr/>
        <p:txBody>
          <a:bodyPr/>
          <a:lstStyle/>
          <a:p>
            <a:r>
              <a:rPr lang="en-US" dirty="0"/>
              <a:t>1 Corinthians 1:18-31 (ESV) </a:t>
            </a:r>
            <a:r>
              <a:rPr lang="en-US" b="1" dirty="0">
                <a:solidFill>
                  <a:schemeClr val="accent4">
                    <a:lumMod val="60000"/>
                    <a:lumOff val="40000"/>
                  </a:schemeClr>
                </a:solidFill>
              </a:rPr>
              <a:t>Christ the Wisdom and Power of God</a:t>
            </a:r>
            <a:endParaRPr lang="en-US" dirty="0"/>
          </a:p>
        </p:txBody>
      </p:sp>
      <p:sp>
        <p:nvSpPr>
          <p:cNvPr id="3" name="Content Placeholder 2">
            <a:extLst>
              <a:ext uri="{FF2B5EF4-FFF2-40B4-BE49-F238E27FC236}">
                <a16:creationId xmlns:a16="http://schemas.microsoft.com/office/drawing/2014/main" id="{348221E8-3113-A902-33BD-66AF0A1773FB}"/>
              </a:ext>
            </a:extLst>
          </p:cNvPr>
          <p:cNvSpPr>
            <a:spLocks noGrp="1"/>
          </p:cNvSpPr>
          <p:nvPr>
            <p:ph idx="1"/>
          </p:nvPr>
        </p:nvSpPr>
        <p:spPr/>
        <p:txBody>
          <a:bodyPr>
            <a:normAutofit lnSpcReduction="10000"/>
          </a:bodyPr>
          <a:lstStyle/>
          <a:p>
            <a:r>
              <a:rPr lang="en-US" dirty="0"/>
              <a:t>Story of a church that started out strong had the words “</a:t>
            </a:r>
            <a:r>
              <a:rPr lang="en-US" b="1" dirty="0">
                <a:solidFill>
                  <a:schemeClr val="accent4">
                    <a:lumMod val="60000"/>
                    <a:lumOff val="40000"/>
                  </a:schemeClr>
                </a:solidFill>
              </a:rPr>
              <a:t>we preach Christ crucified!” </a:t>
            </a:r>
            <a:r>
              <a:rPr lang="en-US" dirty="0"/>
              <a:t>inscribed on an archway leading to the churchyard</a:t>
            </a:r>
          </a:p>
          <a:p>
            <a:r>
              <a:rPr lang="en-US" dirty="0"/>
              <a:t>Over time, two things happened: the church lost its passion for Jesus and His gospel and the ivy began to grow on the archway</a:t>
            </a:r>
          </a:p>
          <a:p>
            <a:r>
              <a:rPr lang="en-US" dirty="0"/>
              <a:t>Growth of the ivy showed the spiritual decline:</a:t>
            </a:r>
          </a:p>
          <a:p>
            <a:pPr lvl="1"/>
            <a:r>
              <a:rPr lang="en-US" dirty="0"/>
              <a:t>“Crucified” was covered – “</a:t>
            </a:r>
            <a:r>
              <a:rPr lang="en-US" b="1" dirty="0">
                <a:solidFill>
                  <a:schemeClr val="accent4">
                    <a:lumMod val="60000"/>
                    <a:lumOff val="40000"/>
                  </a:schemeClr>
                </a:solidFill>
              </a:rPr>
              <a:t>we preach Christ</a:t>
            </a:r>
            <a:r>
              <a:rPr lang="en-US" dirty="0"/>
              <a:t>” – church focused on the “wonders” of Jesus</a:t>
            </a:r>
          </a:p>
          <a:p>
            <a:pPr lvl="1"/>
            <a:r>
              <a:rPr lang="en-US" dirty="0"/>
              <a:t>“Christ” was covered – “</a:t>
            </a:r>
            <a:r>
              <a:rPr lang="en-US" b="1" dirty="0">
                <a:solidFill>
                  <a:schemeClr val="accent4">
                    <a:lumMod val="60000"/>
                    <a:lumOff val="40000"/>
                  </a:schemeClr>
                </a:solidFill>
              </a:rPr>
              <a:t>we preach</a:t>
            </a:r>
            <a:r>
              <a:rPr lang="en-US" dirty="0"/>
              <a:t>” – church lost Jesus in its message, preaching wisdom without Him</a:t>
            </a:r>
          </a:p>
          <a:p>
            <a:pPr lvl="1"/>
            <a:r>
              <a:rPr lang="en-US" dirty="0"/>
              <a:t>“preach” was covered – “</a:t>
            </a:r>
            <a:r>
              <a:rPr lang="en-US" b="1" dirty="0">
                <a:solidFill>
                  <a:schemeClr val="accent4">
                    <a:lumMod val="60000"/>
                    <a:lumOff val="40000"/>
                  </a:schemeClr>
                </a:solidFill>
              </a:rPr>
              <a:t>we</a:t>
            </a:r>
            <a:r>
              <a:rPr lang="en-US" dirty="0"/>
              <a:t>” – church became a social gathering place all about them and nothing about God</a:t>
            </a:r>
          </a:p>
        </p:txBody>
      </p:sp>
    </p:spTree>
    <p:extLst>
      <p:ext uri="{BB962C8B-B14F-4D97-AF65-F5344CB8AC3E}">
        <p14:creationId xmlns:p14="http://schemas.microsoft.com/office/powerpoint/2010/main" val="93609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1:18-31 (ESV) </a:t>
            </a:r>
            <a:r>
              <a:rPr lang="en-US" b="1" dirty="0">
                <a:solidFill>
                  <a:schemeClr val="accent4">
                    <a:lumMod val="60000"/>
                    <a:lumOff val="40000"/>
                  </a:schemeClr>
                </a:solidFill>
              </a:rPr>
              <a:t>Christ the Wisdom and Power of God</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pPr algn="l"/>
            <a:r>
              <a:rPr lang="en-US" b="1" dirty="0">
                <a:solidFill>
                  <a:schemeClr val="accent4">
                    <a:lumMod val="60000"/>
                    <a:lumOff val="40000"/>
                  </a:schemeClr>
                </a:solidFill>
                <a:latin typeface="system-ui"/>
              </a:rPr>
              <a:t>25</a:t>
            </a:r>
            <a:r>
              <a:rPr lang="en-US" dirty="0">
                <a:latin typeface="system-ui"/>
              </a:rPr>
              <a:t> </a:t>
            </a:r>
            <a:r>
              <a:rPr lang="en-US" b="0" i="0" dirty="0">
                <a:effectLst/>
                <a:latin typeface="system-ui"/>
              </a:rPr>
              <a:t>For the foolishness of God is wiser than men, and the weakness of God is stronger than men.</a:t>
            </a:r>
          </a:p>
          <a:p>
            <a:pPr algn="l"/>
            <a:r>
              <a:rPr lang="en-US" b="1" i="0" dirty="0">
                <a:solidFill>
                  <a:schemeClr val="accent4">
                    <a:lumMod val="60000"/>
                    <a:lumOff val="40000"/>
                  </a:schemeClr>
                </a:solidFill>
                <a:effectLst/>
                <a:latin typeface="system-ui"/>
              </a:rPr>
              <a:t>26</a:t>
            </a:r>
            <a:r>
              <a:rPr lang="en-US" b="0" i="0" dirty="0">
                <a:effectLst/>
                <a:latin typeface="system-ui"/>
              </a:rPr>
              <a:t> For consider your calling, brothers: not many of you were wise according to worldly standards, not many were powerful, not many were of noble birth.</a:t>
            </a:r>
          </a:p>
          <a:p>
            <a:pPr algn="l"/>
            <a:r>
              <a:rPr lang="en-US" b="1" dirty="0">
                <a:solidFill>
                  <a:schemeClr val="accent4">
                    <a:lumMod val="60000"/>
                    <a:lumOff val="40000"/>
                  </a:schemeClr>
                </a:solidFill>
                <a:latin typeface="system-ui"/>
              </a:rPr>
              <a:t>27</a:t>
            </a:r>
            <a:r>
              <a:rPr lang="en-US" dirty="0">
                <a:latin typeface="system-ui"/>
              </a:rPr>
              <a:t> </a:t>
            </a:r>
            <a:r>
              <a:rPr lang="en-US" b="0" i="0" dirty="0">
                <a:effectLst/>
                <a:latin typeface="system-ui"/>
              </a:rPr>
              <a:t>But God chose what is foolish in the world to shame the wise; God chose what is weak in the world to shame the strong; </a:t>
            </a:r>
          </a:p>
          <a:p>
            <a:pPr marL="457200" lvl="1" indent="0">
              <a:buNone/>
            </a:pPr>
            <a:endParaRPr lang="en-US" dirty="0"/>
          </a:p>
        </p:txBody>
      </p:sp>
    </p:spTree>
    <p:extLst>
      <p:ext uri="{BB962C8B-B14F-4D97-AF65-F5344CB8AC3E}">
        <p14:creationId xmlns:p14="http://schemas.microsoft.com/office/powerpoint/2010/main" val="52344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1:18-31 (ESV) </a:t>
            </a:r>
            <a:r>
              <a:rPr lang="en-US" b="1" dirty="0">
                <a:solidFill>
                  <a:schemeClr val="accent4">
                    <a:lumMod val="60000"/>
                    <a:lumOff val="40000"/>
                  </a:schemeClr>
                </a:solidFill>
              </a:rPr>
              <a:t>Christ the Wisdom and Power of God</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pPr algn="l"/>
            <a:r>
              <a:rPr lang="en-US" b="1" dirty="0">
                <a:solidFill>
                  <a:schemeClr val="accent4">
                    <a:lumMod val="60000"/>
                    <a:lumOff val="40000"/>
                  </a:schemeClr>
                </a:solidFill>
                <a:latin typeface="system-ui"/>
              </a:rPr>
              <a:t>28</a:t>
            </a:r>
            <a:r>
              <a:rPr lang="en-US" dirty="0">
                <a:latin typeface="system-ui"/>
              </a:rPr>
              <a:t> </a:t>
            </a:r>
            <a:r>
              <a:rPr lang="en-US" b="0" i="0" dirty="0">
                <a:effectLst/>
                <a:latin typeface="system-ui"/>
              </a:rPr>
              <a:t>God chose what is low and despised in the world, even things that are not, to bring to nothing things that are, </a:t>
            </a:r>
          </a:p>
          <a:p>
            <a:pPr algn="l"/>
            <a:r>
              <a:rPr lang="en-US" b="1" dirty="0">
                <a:solidFill>
                  <a:schemeClr val="accent4">
                    <a:lumMod val="60000"/>
                    <a:lumOff val="40000"/>
                  </a:schemeClr>
                </a:solidFill>
                <a:latin typeface="system-ui"/>
              </a:rPr>
              <a:t>29</a:t>
            </a:r>
            <a:r>
              <a:rPr lang="en-US" dirty="0">
                <a:latin typeface="system-ui"/>
              </a:rPr>
              <a:t> </a:t>
            </a:r>
            <a:r>
              <a:rPr lang="en-US" b="0" i="0" dirty="0">
                <a:effectLst/>
                <a:latin typeface="system-ui"/>
              </a:rPr>
              <a:t>so that no human being might boast in the presence of God. </a:t>
            </a:r>
          </a:p>
          <a:p>
            <a:pPr algn="l"/>
            <a:r>
              <a:rPr lang="en-US" b="1" dirty="0">
                <a:solidFill>
                  <a:schemeClr val="accent4">
                    <a:lumMod val="60000"/>
                    <a:lumOff val="40000"/>
                  </a:schemeClr>
                </a:solidFill>
                <a:latin typeface="system-ui"/>
              </a:rPr>
              <a:t>30</a:t>
            </a:r>
            <a:r>
              <a:rPr lang="en-US" dirty="0">
                <a:latin typeface="system-ui"/>
              </a:rPr>
              <a:t> </a:t>
            </a:r>
            <a:r>
              <a:rPr lang="en-US" b="0" i="0" dirty="0">
                <a:effectLst/>
                <a:latin typeface="system-ui"/>
              </a:rPr>
              <a:t>And because of him you are in Christ Jesus, who became to us wisdom from God, righteousness and sanctification and redemption, </a:t>
            </a:r>
          </a:p>
          <a:p>
            <a:pPr algn="l"/>
            <a:r>
              <a:rPr lang="en-US" b="1" i="0" dirty="0">
                <a:solidFill>
                  <a:schemeClr val="accent4">
                    <a:lumMod val="60000"/>
                    <a:lumOff val="40000"/>
                  </a:schemeClr>
                </a:solidFill>
                <a:effectLst/>
                <a:latin typeface="system-ui"/>
              </a:rPr>
              <a:t>31</a:t>
            </a:r>
            <a:r>
              <a:rPr lang="en-US" b="0" i="0" dirty="0">
                <a:effectLst/>
                <a:latin typeface="system-ui"/>
              </a:rPr>
              <a:t> so that, as it is written, “Let the one who boasts, boast in the Lord.”</a:t>
            </a:r>
          </a:p>
          <a:p>
            <a:pPr marL="457200" lvl="1" indent="0">
              <a:buNone/>
            </a:pPr>
            <a:endParaRPr lang="en-US" dirty="0"/>
          </a:p>
        </p:txBody>
      </p:sp>
    </p:spTree>
    <p:extLst>
      <p:ext uri="{BB962C8B-B14F-4D97-AF65-F5344CB8AC3E}">
        <p14:creationId xmlns:p14="http://schemas.microsoft.com/office/powerpoint/2010/main" val="344906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fontScale="92500"/>
          </a:bodyPr>
          <a:lstStyle/>
          <a:p>
            <a:r>
              <a:rPr lang="en-US" dirty="0"/>
              <a:t>Most frustrating and dysfunctional church of all</a:t>
            </a:r>
          </a:p>
          <a:p>
            <a:r>
              <a:rPr lang="en-US" dirty="0"/>
              <a:t>Corinth was a prominent city in the Greek state/province (Roman) of Achaia</a:t>
            </a:r>
          </a:p>
          <a:p>
            <a:r>
              <a:rPr lang="en-US" dirty="0"/>
              <a:t>Located east of Italy, south of Macedonia, and west of the capital Greek city of Athens</a:t>
            </a:r>
          </a:p>
          <a:p>
            <a:r>
              <a:rPr lang="en-US" dirty="0"/>
              <a:t>Athens was the intellectual capital of the region, Corinth was rife with the sensory (5 senses) and sensual (satisfying the 5 senses) life of Greece</a:t>
            </a:r>
          </a:p>
          <a:p>
            <a:r>
              <a:rPr lang="en-US" dirty="0"/>
              <a:t>Commercial capital of the area, land traffic from Achaia to Macedonia and points north pass through the city and most sea traffic from eastern Mediterranean bound for Rome stopped in Corinth’s port</a:t>
            </a:r>
          </a:p>
          <a:p>
            <a:pPr lvl="1"/>
            <a:endParaRPr lang="en-US" dirty="0"/>
          </a:p>
        </p:txBody>
      </p:sp>
    </p:spTree>
    <p:extLst>
      <p:ext uri="{BB962C8B-B14F-4D97-AF65-F5344CB8AC3E}">
        <p14:creationId xmlns:p14="http://schemas.microsoft.com/office/powerpoint/2010/main" val="248085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210C-300E-942A-47D0-5B1CD3B27F8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35960B1-B479-6785-B110-F9D6F6036B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46599" y="-1142090"/>
            <a:ext cx="6852515" cy="9136687"/>
          </a:xfrm>
        </p:spPr>
      </p:pic>
    </p:spTree>
    <p:extLst>
      <p:ext uri="{BB962C8B-B14F-4D97-AF65-F5344CB8AC3E}">
        <p14:creationId xmlns:p14="http://schemas.microsoft.com/office/powerpoint/2010/main" val="293694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fontScale="92500" lnSpcReduction="10000"/>
          </a:bodyPr>
          <a:lstStyle/>
          <a:p>
            <a:r>
              <a:rPr lang="en-US" dirty="0"/>
              <a:t>Corinth was built at the foot of a high hill, on the top of which stood a citadel</a:t>
            </a:r>
          </a:p>
          <a:p>
            <a:r>
              <a:rPr lang="en-US" dirty="0"/>
              <a:t>Corinth was rich and immoral, a city that lived without self control</a:t>
            </a:r>
          </a:p>
          <a:p>
            <a:r>
              <a:rPr lang="en-US" dirty="0"/>
              <a:t>When people said, “you live like a Corinthian”, you knew what they meant</a:t>
            </a:r>
          </a:p>
          <a:p>
            <a:pPr lvl="1"/>
            <a:r>
              <a:rPr lang="en-US" dirty="0"/>
              <a:t>Code language for indulging in wild and unrestrained life</a:t>
            </a:r>
          </a:p>
          <a:p>
            <a:r>
              <a:rPr lang="en-US" dirty="0"/>
              <a:t>Center for sports, government, military, and business</a:t>
            </a:r>
          </a:p>
          <a:p>
            <a:r>
              <a:rPr lang="en-US" dirty="0"/>
              <a:t>Rich and prosperous and always great and wealthy until it was destroyed by the Romans in 146 BC and rebuilt by Julius Caesar a hundred years later</a:t>
            </a:r>
          </a:p>
          <a:p>
            <a:r>
              <a:rPr lang="en-US" dirty="0"/>
              <a:t>Corinth had temples that honored various gods and goddesses (Venus was the principal deity worshipped – goddess of love or licentious passion)</a:t>
            </a:r>
          </a:p>
          <a:p>
            <a:pPr lvl="1"/>
            <a:r>
              <a:rPr lang="en-US" dirty="0"/>
              <a:t>At least 1000 beautiful females served as prostitutes to the temple of Venus</a:t>
            </a:r>
          </a:p>
          <a:p>
            <a:pPr lvl="1"/>
            <a:endParaRPr lang="en-US" dirty="0"/>
          </a:p>
        </p:txBody>
      </p:sp>
    </p:spTree>
    <p:extLst>
      <p:ext uri="{BB962C8B-B14F-4D97-AF65-F5344CB8AC3E}">
        <p14:creationId xmlns:p14="http://schemas.microsoft.com/office/powerpoint/2010/main" val="22251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lnSpcReduction="10000"/>
          </a:bodyPr>
          <a:lstStyle/>
          <a:p>
            <a:r>
              <a:rPr lang="en-US" dirty="0"/>
              <a:t>Corinth church fit the stereotype of their pagan peers</a:t>
            </a:r>
          </a:p>
          <a:p>
            <a:r>
              <a:rPr lang="en-US" dirty="0"/>
              <a:t>Corinthian believers felt that in Christ they had full license to do whatever they pleased</a:t>
            </a:r>
          </a:p>
          <a:p>
            <a:r>
              <a:rPr lang="en-US" dirty="0"/>
              <a:t>In this letter, Paul expresses his concerns that they were living more like citizens of this world than citizens of the kingdom of heaven</a:t>
            </a:r>
          </a:p>
          <a:p>
            <a:r>
              <a:rPr lang="en-US" dirty="0"/>
              <a:t>Paul visited Corinth for the first time on his 2</a:t>
            </a:r>
            <a:r>
              <a:rPr lang="en-US" baseline="30000" dirty="0"/>
              <a:t>nd</a:t>
            </a:r>
            <a:r>
              <a:rPr lang="en-US" dirty="0"/>
              <a:t> missionary trip, somewhere between AD 49 and 52 and stayed in Corinth a year and half – this is where Paul founded the church (Acts 18:1-17)</a:t>
            </a:r>
          </a:p>
          <a:p>
            <a:r>
              <a:rPr lang="en-US" dirty="0"/>
              <a:t>Paul wouldn’t have stayed that long but the Lord told him that He had people in the city (Acts 18:9-11)</a:t>
            </a:r>
          </a:p>
        </p:txBody>
      </p:sp>
    </p:spTree>
    <p:extLst>
      <p:ext uri="{BB962C8B-B14F-4D97-AF65-F5344CB8AC3E}">
        <p14:creationId xmlns:p14="http://schemas.microsoft.com/office/powerpoint/2010/main" val="298914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r>
              <a:rPr lang="en-US" dirty="0"/>
              <a:t>Paul’s 3</a:t>
            </a:r>
            <a:r>
              <a:rPr lang="en-US" baseline="30000" dirty="0"/>
              <a:t>rd</a:t>
            </a:r>
            <a:r>
              <a:rPr lang="en-US" dirty="0"/>
              <a:t> missionary journey, he was stationed in Ephesus and heard disturbing news about what was going on in the church (1 Cor 1:11)</a:t>
            </a:r>
          </a:p>
          <a:p>
            <a:r>
              <a:rPr lang="en-US" dirty="0"/>
              <a:t>1 Corinthians and 2 Corinthians are considered “problem solving” letters, meaning remedial (correcting) work needs to be done to bring the church into alignment with the principles of unity, love, sound doctrine, and respect for authority</a:t>
            </a:r>
          </a:p>
          <a:p>
            <a:r>
              <a:rPr lang="en-US" dirty="0"/>
              <a:t>1 Corinthians deals primarily with intra-church problems</a:t>
            </a:r>
          </a:p>
          <a:p>
            <a:r>
              <a:rPr lang="en-US" dirty="0"/>
              <a:t>Every time Paul begins with “Now concerning…” (occurs 6 times 7:1, 25; 8:1; 12:1; 16:1, 12), Paul offers specific guidance on the issue at hand</a:t>
            </a:r>
          </a:p>
        </p:txBody>
      </p:sp>
    </p:spTree>
    <p:extLst>
      <p:ext uri="{BB962C8B-B14F-4D97-AF65-F5344CB8AC3E}">
        <p14:creationId xmlns:p14="http://schemas.microsoft.com/office/powerpoint/2010/main" val="120014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r>
              <a:rPr lang="en-US" dirty="0"/>
              <a:t>Paul was a spiritual father to the immature believers at Corinth</a:t>
            </a:r>
          </a:p>
          <a:p>
            <a:r>
              <a:rPr lang="en-US" dirty="0"/>
              <a:t>Paul set to tackle one area at a time</a:t>
            </a:r>
          </a:p>
          <a:p>
            <a:r>
              <a:rPr lang="en-US" dirty="0"/>
              <a:t>Paul expressed not only his concerns, but his frustration as well</a:t>
            </a:r>
          </a:p>
          <a:p>
            <a:r>
              <a:rPr lang="en-US" dirty="0"/>
              <a:t>Paul was going to visit the Corinth church after his stay in Ephesus (4:21)</a:t>
            </a:r>
          </a:p>
          <a:p>
            <a:r>
              <a:rPr lang="en-US" dirty="0"/>
              <a:t>Paul wrote 1 Corinthians while he was staying in Ephesus</a:t>
            </a:r>
          </a:p>
          <a:p>
            <a:r>
              <a:rPr lang="en-US" dirty="0"/>
              <a:t>Paul met Aquila and his wife Priscilla (tentmakers by trade) in Corinth (Acts 18)</a:t>
            </a:r>
          </a:p>
        </p:txBody>
      </p:sp>
    </p:spTree>
    <p:extLst>
      <p:ext uri="{BB962C8B-B14F-4D97-AF65-F5344CB8AC3E}">
        <p14:creationId xmlns:p14="http://schemas.microsoft.com/office/powerpoint/2010/main" val="157144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fontScale="92500" lnSpcReduction="20000"/>
          </a:bodyPr>
          <a:lstStyle/>
          <a:p>
            <a:r>
              <a:rPr lang="en-US" dirty="0"/>
              <a:t>1 Corinthians deals with the areas of</a:t>
            </a:r>
          </a:p>
          <a:p>
            <a:pPr lvl="1"/>
            <a:r>
              <a:rPr lang="en-US" dirty="0"/>
              <a:t>Divisions (3:1-9)</a:t>
            </a:r>
          </a:p>
          <a:p>
            <a:pPr lvl="1"/>
            <a:r>
              <a:rPr lang="en-US" dirty="0"/>
              <a:t>Immorality (4; 6:12-20)</a:t>
            </a:r>
          </a:p>
          <a:p>
            <a:pPr lvl="1"/>
            <a:r>
              <a:rPr lang="en-US" dirty="0"/>
              <a:t>Lawsuits among believers (6:1-11)</a:t>
            </a:r>
          </a:p>
          <a:p>
            <a:pPr lvl="1"/>
            <a:r>
              <a:rPr lang="en-US" dirty="0"/>
              <a:t>Confusion about marriage (7)</a:t>
            </a:r>
          </a:p>
          <a:p>
            <a:pPr lvl="1"/>
            <a:r>
              <a:rPr lang="en-US" dirty="0"/>
              <a:t>Eating food sacrificed to pagan idols (8)</a:t>
            </a:r>
          </a:p>
          <a:p>
            <a:pPr lvl="1"/>
            <a:r>
              <a:rPr lang="en-US" dirty="0"/>
              <a:t>Abuses of the Lord’s Supper (10:14-22)</a:t>
            </a:r>
          </a:p>
          <a:p>
            <a:pPr lvl="1"/>
            <a:r>
              <a:rPr lang="en-US" dirty="0"/>
              <a:t>Improper decorum in worship services (11; 14)</a:t>
            </a:r>
          </a:p>
          <a:p>
            <a:pPr lvl="1"/>
            <a:r>
              <a:rPr lang="en-US" dirty="0"/>
              <a:t>Abuses of spiritual gifts (12)</a:t>
            </a:r>
          </a:p>
          <a:p>
            <a:pPr lvl="1"/>
            <a:r>
              <a:rPr lang="en-US" dirty="0"/>
              <a:t>Confusion about the Resurrection (15)</a:t>
            </a:r>
          </a:p>
          <a:p>
            <a:pPr lvl="1"/>
            <a:r>
              <a:rPr lang="en-US" dirty="0"/>
              <a:t>Lack of Discipline in finances (16:1-4)</a:t>
            </a:r>
          </a:p>
          <a:p>
            <a:r>
              <a:rPr lang="en-US" dirty="0"/>
              <a:t>We know more about the church of Corinth more than any other church mentioned in the Bible</a:t>
            </a:r>
          </a:p>
        </p:txBody>
      </p:sp>
    </p:spTree>
    <p:extLst>
      <p:ext uri="{BB962C8B-B14F-4D97-AF65-F5344CB8AC3E}">
        <p14:creationId xmlns:p14="http://schemas.microsoft.com/office/powerpoint/2010/main" val="383603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fontScale="85000" lnSpcReduction="20000"/>
          </a:bodyPr>
          <a:lstStyle/>
          <a:p>
            <a:r>
              <a:rPr lang="en-US" dirty="0"/>
              <a:t>6 themes of 1 Corinthians:</a:t>
            </a:r>
          </a:p>
          <a:p>
            <a:pPr lvl="1"/>
            <a:r>
              <a:rPr lang="en-US" b="1" dirty="0">
                <a:solidFill>
                  <a:schemeClr val="accent4">
                    <a:lumMod val="60000"/>
                    <a:lumOff val="40000"/>
                  </a:schemeClr>
                </a:solidFill>
              </a:rPr>
              <a:t>Wisdom</a:t>
            </a:r>
            <a:r>
              <a:rPr lang="en-US" dirty="0"/>
              <a:t>  – Paul compares the shortcomings of human wisdom in light of divine wisdom (1:18 – 2:16)</a:t>
            </a:r>
          </a:p>
          <a:p>
            <a:pPr lvl="1"/>
            <a:r>
              <a:rPr lang="en-US" b="1" dirty="0">
                <a:solidFill>
                  <a:schemeClr val="accent4">
                    <a:lumMod val="60000"/>
                    <a:lumOff val="40000"/>
                  </a:schemeClr>
                </a:solidFill>
              </a:rPr>
              <a:t>Rewards</a:t>
            </a:r>
            <a:r>
              <a:rPr lang="en-US" dirty="0"/>
              <a:t>  – Paul mentions two seats, judgement seat of God and judgement seat of Christ  (Romans 14:10, 2 Cor 5:10) and rewards (3:1–15)</a:t>
            </a:r>
          </a:p>
          <a:p>
            <a:pPr lvl="1"/>
            <a:r>
              <a:rPr lang="en-US" b="1" dirty="0">
                <a:solidFill>
                  <a:schemeClr val="accent4">
                    <a:lumMod val="60000"/>
                    <a:lumOff val="40000"/>
                  </a:schemeClr>
                </a:solidFill>
              </a:rPr>
              <a:t>Spiritual Gifts in the Church</a:t>
            </a:r>
            <a:r>
              <a:rPr lang="en-US" dirty="0"/>
              <a:t>  – 4 times discussed (Romans 12, Ephesians 4, 1 Peter 4, and 1 Corinthians 12-14).  Corinthians takes more instruction from Paul because of their abuse of their gifts</a:t>
            </a:r>
          </a:p>
          <a:p>
            <a:pPr lvl="1"/>
            <a:r>
              <a:rPr lang="en-US" b="1" dirty="0">
                <a:solidFill>
                  <a:schemeClr val="accent4">
                    <a:lumMod val="60000"/>
                    <a:lumOff val="40000"/>
                  </a:schemeClr>
                </a:solidFill>
              </a:rPr>
              <a:t>Resurrection</a:t>
            </a:r>
            <a:r>
              <a:rPr lang="en-US" dirty="0"/>
              <a:t> – 15:1-58 talks about both Christ’s and our resurrections</a:t>
            </a:r>
          </a:p>
          <a:p>
            <a:pPr lvl="1"/>
            <a:r>
              <a:rPr lang="en-US" b="1" dirty="0">
                <a:solidFill>
                  <a:schemeClr val="accent4">
                    <a:lumMod val="60000"/>
                    <a:lumOff val="40000"/>
                  </a:schemeClr>
                </a:solidFill>
              </a:rPr>
              <a:t>Christian Living</a:t>
            </a:r>
            <a:r>
              <a:rPr lang="en-US" dirty="0"/>
              <a:t> – Paul addresses those believers who have a pagan background: immorality (5:1-12; 6:12-20), settling disputes between believers (6:1-11), marriage (7:1-40), tension between liberty and license (8:1-13; 10:23 – 11:1), and separating pagan feasts from the Lord’s Supper (11:17-22)</a:t>
            </a:r>
          </a:p>
          <a:p>
            <a:pPr lvl="1"/>
            <a:r>
              <a:rPr lang="en-US" b="1" dirty="0">
                <a:solidFill>
                  <a:schemeClr val="accent4">
                    <a:lumMod val="60000"/>
                    <a:lumOff val="40000"/>
                  </a:schemeClr>
                </a:solidFill>
              </a:rPr>
              <a:t>Love</a:t>
            </a:r>
            <a:r>
              <a:rPr lang="en-US" dirty="0"/>
              <a:t> – Following 12 chapters of patient, apostolic teaching, correction, and problem solving, Paul brings in a shaft of resplendent (attractive and impressive) light in the form of love (12:31) and shows love in one of the most moving, transcendent treatises (a work that structures a subject) on love in all of human literature</a:t>
            </a:r>
          </a:p>
          <a:p>
            <a:pPr lvl="1"/>
            <a:endParaRPr lang="en-US" dirty="0"/>
          </a:p>
        </p:txBody>
      </p:sp>
    </p:spTree>
    <p:extLst>
      <p:ext uri="{BB962C8B-B14F-4D97-AF65-F5344CB8AC3E}">
        <p14:creationId xmlns:p14="http://schemas.microsoft.com/office/powerpoint/2010/main" val="267266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4432</Words>
  <Application>Microsoft Office PowerPoint</Application>
  <PresentationFormat>Widescreen</PresentationFormat>
  <Paragraphs>220</Paragraphs>
  <Slides>19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Roboto</vt:lpstr>
      <vt:lpstr>system-ui</vt:lpstr>
      <vt:lpstr>Office Theme</vt:lpstr>
      <vt:lpstr>1 Corinthians 1 </vt:lpstr>
      <vt:lpstr>Background surrounding church of Corinth</vt:lpstr>
      <vt:lpstr>PowerPoint Presentation</vt:lpstr>
      <vt:lpstr>Background surrounding church of Corinth</vt:lpstr>
      <vt:lpstr>Background surrounding church of Corinth</vt:lpstr>
      <vt:lpstr>Background surrounding church of Corinth</vt:lpstr>
      <vt:lpstr>Background surrounding church of Corinth</vt:lpstr>
      <vt:lpstr>Background surrounding church of Corinth</vt:lpstr>
      <vt:lpstr>Background surrounding church of Corinth</vt:lpstr>
      <vt:lpstr>Background surrounding church of Corinth</vt:lpstr>
      <vt:lpstr>1 Corinthians 1:1-3 (ESV) Greeting</vt:lpstr>
      <vt:lpstr>1 Corinthians 1:4-9 (ESV) Thanksgiving</vt:lpstr>
      <vt:lpstr>1 Corinthians 1:10-17 (ESV) Divisions in the Church</vt:lpstr>
      <vt:lpstr>1 Corinthians 1:10-17 (ESV) Divisions in the Church</vt:lpstr>
      <vt:lpstr>1 Corinthians 1:18-31 (ESV) Christ the Wisdom and Power of God</vt:lpstr>
      <vt:lpstr>1 Corinthians 1:18-31 (ESV) Christ the Wisdom and Power of God</vt:lpstr>
      <vt:lpstr>1 Corinthians 1:18-31 (ESV) Christ the Wisdom and Power of God</vt:lpstr>
      <vt:lpstr>1 Corinthians 1:18-31 (ESV) Christ the Wisdom and Power of God</vt:lpstr>
      <vt:lpstr>1 Corinthians 1:18-31 (ESV) Christ the Wisdom and Power of God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Corinthians </dc:title>
  <dc:creator>Bill Lewis</dc:creator>
  <cp:lastModifiedBy>Bill Lewis</cp:lastModifiedBy>
  <cp:revision>1</cp:revision>
  <dcterms:created xsi:type="dcterms:W3CDTF">2023-05-18T17:31:35Z</dcterms:created>
  <dcterms:modified xsi:type="dcterms:W3CDTF">2023-05-18T23:19:01Z</dcterms:modified>
</cp:coreProperties>
</file>