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74"/>
  </p:normalViewPr>
  <p:slideViewPr>
    <p:cSldViewPr snapToGrid="0">
      <p:cViewPr varScale="1">
        <p:scale>
          <a:sx n="99" d="100"/>
          <a:sy n="99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/>
              <a:t>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1/13/24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1/13/24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1/13/24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1/13/24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1/13/24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1/13/24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1/13/24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/>
              <a:t>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620E-A42D-CD6D-FBF5-BA91A841F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751527"/>
            <a:ext cx="10509504" cy="3631841"/>
          </a:xfrm>
        </p:spPr>
        <p:txBody>
          <a:bodyPr/>
          <a:lstStyle/>
          <a:p>
            <a:pPr algn="ctr"/>
            <a:r>
              <a:rPr lang="en-US" sz="5400" dirty="0"/>
              <a:t>Passion for the Word -&gt; Service</a:t>
            </a:r>
            <a:br>
              <a:rPr lang="en-US" sz="5400" dirty="0"/>
            </a:br>
            <a:r>
              <a:rPr lang="en-US" sz="5400" dirty="0"/>
              <a:t>Radical Obedience</a:t>
            </a:r>
            <a:br>
              <a:rPr lang="en-US" sz="5400" dirty="0"/>
            </a:br>
            <a:r>
              <a:rPr lang="en-US" sz="5400" dirty="0"/>
              <a:t>An Intimate Walk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C25684-4E54-0A66-0D55-09BD766884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       Acts 18: 18b - 28</a:t>
            </a:r>
          </a:p>
        </p:txBody>
      </p:sp>
    </p:spTree>
    <p:extLst>
      <p:ext uri="{BB962C8B-B14F-4D97-AF65-F5344CB8AC3E}">
        <p14:creationId xmlns:p14="http://schemas.microsoft.com/office/powerpoint/2010/main" val="259797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B6BABB-50F7-347E-DE49-6DF03D93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252" y="548768"/>
            <a:ext cx="4053402" cy="5928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Review:</a:t>
            </a:r>
            <a:b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*Paul leaves Corint</a:t>
            </a:r>
            <a:r>
              <a:rPr lang="en-US" sz="2800" dirty="0">
                <a:solidFill>
                  <a:srgbClr val="EBEBEB"/>
                </a:solidFill>
              </a:rPr>
              <a:t>h to go to Syria</a:t>
            </a:r>
            <a:br>
              <a:rPr lang="en-US" sz="2800" dirty="0">
                <a:solidFill>
                  <a:srgbClr val="EBEBEB"/>
                </a:solidFill>
              </a:rPr>
            </a:br>
            <a:br>
              <a:rPr lang="en-US" sz="2800" dirty="0">
                <a:solidFill>
                  <a:srgbClr val="EBEBEB"/>
                </a:solidFill>
              </a:rPr>
            </a:br>
            <a:r>
              <a:rPr lang="en-US" sz="2800" dirty="0">
                <a:solidFill>
                  <a:srgbClr val="EBEBEB"/>
                </a:solidFill>
              </a:rPr>
              <a:t>*Priscilla and Aquila go with Paul</a:t>
            </a:r>
            <a:br>
              <a:rPr lang="en-US" sz="2800" dirty="0">
                <a:solidFill>
                  <a:srgbClr val="EBEBEB"/>
                </a:solidFill>
              </a:rPr>
            </a:br>
            <a:br>
              <a:rPr lang="en-US" sz="2800" dirty="0">
                <a:solidFill>
                  <a:srgbClr val="EBEBEB"/>
                </a:solidFill>
              </a:rPr>
            </a:br>
            <a:r>
              <a:rPr lang="en-US" sz="2800" dirty="0">
                <a:solidFill>
                  <a:srgbClr val="EBEBEB"/>
                </a:solidFill>
              </a:rPr>
              <a:t>*In Cenchrea – a port town for Corinth, Paul cuts his hair</a:t>
            </a:r>
            <a:br>
              <a:rPr lang="en-US" sz="2800" dirty="0">
                <a:solidFill>
                  <a:srgbClr val="EBEBEB"/>
                </a:solidFill>
              </a:rPr>
            </a:br>
            <a:br>
              <a:rPr lang="en-US" sz="2800" dirty="0">
                <a:solidFill>
                  <a:srgbClr val="EBEBEB"/>
                </a:solidFill>
              </a:rPr>
            </a:br>
            <a:r>
              <a:rPr lang="en-US" sz="2800" dirty="0">
                <a:solidFill>
                  <a:srgbClr val="EBEBEB"/>
                </a:solidFill>
              </a:rPr>
              <a:t>*They sail to Ephesus</a:t>
            </a:r>
            <a:endParaRPr lang="en-US" sz="28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A map of the bible&#10;&#10;Description automatically generated">
            <a:extLst>
              <a:ext uri="{FF2B5EF4-FFF2-40B4-BE49-F238E27FC236}">
                <a16:creationId xmlns:a16="http://schemas.microsoft.com/office/drawing/2014/main" id="{2DA694BD-A81A-0BD0-AA4E-21039E10ED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63588" y="772732"/>
            <a:ext cx="6667522" cy="53232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0661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4A9735-1D48-166A-620D-1BC88CEB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Paul cuts his hair? Nazarite Vow? What’s a Nazarite Vow?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9C464-71D1-1153-4792-B0364933E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93" y="1653673"/>
            <a:ext cx="11359165" cy="496606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couple of “famous people” took the Nazarite Vow: Samson and John the Baptist (Jesus’ cousin)</a:t>
            </a:r>
          </a:p>
          <a:p>
            <a:r>
              <a:rPr lang="en-US" sz="2800" dirty="0"/>
              <a:t>Numbers 6: Could be either man or woman;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/>
              <a:t>A vow of separation	at a designated time-period;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/>
              <a:t>No wine, grapes or raisins or any fermented drink;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/>
              <a:t>Cannot cut hair;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/>
              <a:t>Cannot go near or touch dead bodies or animals, etc.;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/>
              <a:t>Consecrated to the Lord ;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/>
              <a:t>Time done, shave head, and offer Fellowship Offering, and put hair under the offering to be burnt with offering.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424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02CB-C80F-1A96-0805-4895C3B1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62" y="246656"/>
            <a:ext cx="11372044" cy="1400530"/>
          </a:xfrm>
        </p:spPr>
        <p:txBody>
          <a:bodyPr/>
          <a:lstStyle/>
          <a:p>
            <a:r>
              <a:rPr lang="en-US" sz="3000" dirty="0"/>
              <a:t>Paul’s vow was most likely </a:t>
            </a:r>
            <a:r>
              <a:rPr lang="en-US" sz="3000" u="sng" dirty="0"/>
              <a:t>not a Nazarite vow</a:t>
            </a:r>
            <a:r>
              <a:rPr lang="en-US" sz="3000" dirty="0"/>
              <a:t>, maybe a vow for deliverance from harm or from a serious illness…a time of spiritual separation (a time out)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1D18-C58E-CCC1-C0CC-0948FB5F0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63" y="2323374"/>
            <a:ext cx="11668258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V19  When they arrived in Ephesus, Paul went to the synagogue</a:t>
            </a:r>
          </a:p>
          <a:p>
            <a:endParaRPr lang="en-US" sz="2800" dirty="0"/>
          </a:p>
          <a:p>
            <a:r>
              <a:rPr lang="en-US" sz="2800" dirty="0"/>
              <a:t>V20-22 The Jews asked Paul to stay longer, he declined, promised to return after he went to Syria, and left for Antioch</a:t>
            </a:r>
          </a:p>
          <a:p>
            <a:endParaRPr lang="en-US" sz="2800" dirty="0"/>
          </a:p>
          <a:p>
            <a:r>
              <a:rPr lang="en-US" sz="2800" dirty="0"/>
              <a:t>V22-23 Paul went from Caesarea to Jerusalem, then to Antioch and then travelled through the regions of Galatia and Phrygia stopping at each church encouraging and strengthening the believers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768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48C0-10A9-AAF3-2743-221B4A61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97" y="204895"/>
            <a:ext cx="9404723" cy="809412"/>
          </a:xfrm>
        </p:spPr>
        <p:txBody>
          <a:bodyPr/>
          <a:lstStyle/>
          <a:p>
            <a:r>
              <a:rPr lang="en-US" sz="3600" dirty="0"/>
              <a:t>Meanwhile… we meet Apollos in Ephesus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51599-DC08-B9B5-09D2-663EB6804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08" y="1148556"/>
            <a:ext cx="11127347" cy="5709443"/>
          </a:xfrm>
        </p:spPr>
        <p:txBody>
          <a:bodyPr>
            <a:normAutofit/>
          </a:bodyPr>
          <a:lstStyle/>
          <a:p>
            <a:r>
              <a:rPr lang="en-US" sz="2800" dirty="0"/>
              <a:t>V 24-28  Apollos is from Alexandria (N. Africa) comes to Ephesus vigorously preaching that Jesus is the Messiah</a:t>
            </a:r>
          </a:p>
          <a:p>
            <a:pPr lvl="1"/>
            <a:r>
              <a:rPr lang="en-US" sz="2600" dirty="0"/>
              <a:t>Very knowledgeable man – “thoroughly knew the Scriptures”</a:t>
            </a:r>
          </a:p>
          <a:p>
            <a:pPr lvl="1"/>
            <a:r>
              <a:rPr lang="en-US" sz="2600" dirty="0"/>
              <a:t>He taught about Jesus accurately</a:t>
            </a:r>
          </a:p>
          <a:p>
            <a:pPr lvl="1"/>
            <a:r>
              <a:rPr lang="en-US" sz="2600" dirty="0"/>
              <a:t>Knew only about John the Baptizer’s baptism – for repentance</a:t>
            </a:r>
          </a:p>
          <a:p>
            <a:pPr lvl="1"/>
            <a:r>
              <a:rPr lang="en-US" sz="2600" dirty="0"/>
              <a:t>Spoke boldly in the synagogue</a:t>
            </a:r>
          </a:p>
          <a:p>
            <a:pPr lvl="1"/>
            <a:r>
              <a:rPr lang="en-US" sz="2600" dirty="0"/>
              <a:t>Priscilla and Aquila invited him to their home and “explained to him the way of God more accurately”</a:t>
            </a:r>
          </a:p>
          <a:p>
            <a:pPr lvl="1"/>
            <a:r>
              <a:rPr lang="en-US" sz="2600" dirty="0"/>
              <a:t>He wanted to go to Achaia (Greece) so the believers wrote a letter for him so the believers there would welcome him </a:t>
            </a:r>
          </a:p>
          <a:p>
            <a:pPr lvl="1"/>
            <a:r>
              <a:rPr lang="en-US" sz="2600" dirty="0"/>
              <a:t>He vigorously preached Jesus – the Messiah publicly</a:t>
            </a:r>
          </a:p>
        </p:txBody>
      </p:sp>
    </p:spTree>
    <p:extLst>
      <p:ext uri="{BB962C8B-B14F-4D97-AF65-F5344CB8AC3E}">
        <p14:creationId xmlns:p14="http://schemas.microsoft.com/office/powerpoint/2010/main" val="113168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3811BE-37DD-2D07-BFC3-398C8C99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006" y="629266"/>
            <a:ext cx="4985469" cy="14698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we can learn… Apollos</a:t>
            </a:r>
          </a:p>
        </p:txBody>
      </p:sp>
      <p:pic>
        <p:nvPicPr>
          <p:cNvPr id="7" name="Content Placeholder 6" descr="A group of people reading a book&#10;&#10;Description automatically generated">
            <a:extLst>
              <a:ext uri="{FF2B5EF4-FFF2-40B4-BE49-F238E27FC236}">
                <a16:creationId xmlns:a16="http://schemas.microsoft.com/office/drawing/2014/main" id="{F50E6F44-106B-6C53-E466-0A313D28C5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782946" y="691763"/>
            <a:ext cx="3969025" cy="55566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C6F15-AEE5-E71B-B8D8-1E51E69F5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4004" y="2337683"/>
            <a:ext cx="6045009" cy="39107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An example of someone who loved and studied thoroughly the Word of God</a:t>
            </a:r>
          </a:p>
          <a:p>
            <a:r>
              <a:rPr lang="en-US" sz="2800" dirty="0"/>
              <a:t>Someone who was willing to be taught</a:t>
            </a:r>
          </a:p>
          <a:p>
            <a:r>
              <a:rPr lang="en-US" sz="2800" dirty="0"/>
              <a:t>His passion for God’s Word led him to be a servant overflowing with God’s message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29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2E03F-FE36-1F65-61E7-67BA4626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77" y="311450"/>
            <a:ext cx="4506256" cy="9709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Priscilla and Aquila</a:t>
            </a:r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8" name="Content Placeholder 7" descr="A painting of two people sewing&#10;&#10;Description automatically generated">
            <a:extLst>
              <a:ext uri="{FF2B5EF4-FFF2-40B4-BE49-F238E27FC236}">
                <a16:creationId xmlns:a16="http://schemas.microsoft.com/office/drawing/2014/main" id="{1B106D23-435D-4BFE-61B8-3E841F5B4C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6093992" y="463640"/>
            <a:ext cx="5449889" cy="5988676"/>
          </a:xfrm>
          <a:prstGeom prst="rect">
            <a:avLst/>
          </a:prstGeom>
          <a:effectLst/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1D774-46E5-2586-8F8C-16B9CE176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577" y="1626876"/>
            <a:ext cx="4506256" cy="48963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rgbClr val="EBEBEB"/>
                </a:solidFill>
              </a:rPr>
              <a:t>They were tentmakers – blue collar workers</a:t>
            </a:r>
          </a:p>
          <a:p>
            <a:r>
              <a:rPr lang="en-US" sz="2800" dirty="0">
                <a:solidFill>
                  <a:srgbClr val="EBEBEB"/>
                </a:solidFill>
              </a:rPr>
              <a:t>Radically changed by Jesus</a:t>
            </a:r>
          </a:p>
          <a:p>
            <a:r>
              <a:rPr lang="en-US" sz="2800" dirty="0">
                <a:solidFill>
                  <a:srgbClr val="EBEBEB"/>
                </a:solidFill>
              </a:rPr>
              <a:t>Became teachers of the Word and recognized as pastors in the early church</a:t>
            </a:r>
          </a:p>
          <a:p>
            <a:r>
              <a:rPr lang="en-US" sz="2800" dirty="0">
                <a:solidFill>
                  <a:srgbClr val="EBEBEB"/>
                </a:solidFill>
              </a:rPr>
              <a:t>Examples of radical obedience</a:t>
            </a:r>
          </a:p>
        </p:txBody>
      </p:sp>
    </p:spTree>
    <p:extLst>
      <p:ext uri="{BB962C8B-B14F-4D97-AF65-F5344CB8AC3E}">
        <p14:creationId xmlns:p14="http://schemas.microsoft.com/office/powerpoint/2010/main" val="2807310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6C5F7-5CEF-C469-284A-9B55B3A0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006" y="629266"/>
            <a:ext cx="4985469" cy="14698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Paul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E9BBB9-5F66-C3A4-DEE4-3B4928E454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063682" y="691763"/>
            <a:ext cx="3407553" cy="55566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25667-6C55-781C-2E0D-A0052ADE3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4004" y="1557866"/>
            <a:ext cx="6409195" cy="498460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3200" dirty="0"/>
              <a:t>A faithful servant taking care of his relationship with Christ</a:t>
            </a:r>
          </a:p>
          <a:p>
            <a:endParaRPr lang="en-US" sz="3200" dirty="0"/>
          </a:p>
          <a:p>
            <a:r>
              <a:rPr lang="en-US" sz="3200" dirty="0"/>
              <a:t>Volunteered to set aside a time of fasting, praying, retreating with the Lord</a:t>
            </a:r>
          </a:p>
          <a:p>
            <a:endParaRPr lang="en-US" sz="3200" dirty="0"/>
          </a:p>
          <a:p>
            <a:r>
              <a:rPr lang="en-US" sz="3200" dirty="0"/>
              <a:t>Craved and acted upon a deeper designated time with the Lord.</a:t>
            </a:r>
          </a:p>
        </p:txBody>
      </p:sp>
    </p:spTree>
    <p:extLst>
      <p:ext uri="{BB962C8B-B14F-4D97-AF65-F5344CB8AC3E}">
        <p14:creationId xmlns:p14="http://schemas.microsoft.com/office/powerpoint/2010/main" val="9112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3E67-7DBB-B8BD-881D-0D68434B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647" y="609601"/>
            <a:ext cx="5758152" cy="1641986"/>
          </a:xfrm>
        </p:spPr>
        <p:txBody>
          <a:bodyPr>
            <a:normAutofit/>
          </a:bodyPr>
          <a:lstStyle/>
          <a:p>
            <a:r>
              <a:rPr lang="en-US" dirty="0"/>
              <a:t>What season are you in now?</a:t>
            </a:r>
          </a:p>
        </p:txBody>
      </p:sp>
      <p:pic>
        <p:nvPicPr>
          <p:cNvPr id="7" name="Picture 6" descr="Snow on leaves">
            <a:extLst>
              <a:ext uri="{FF2B5EF4-FFF2-40B4-BE49-F238E27FC236}">
                <a16:creationId xmlns:a16="http://schemas.microsoft.com/office/drawing/2014/main" id="{0DDCEA60-2200-5012-ABB3-76D4D0086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1" r="52868" b="-1"/>
          <a:stretch/>
        </p:blipFill>
        <p:spPr>
          <a:xfrm>
            <a:off x="0" y="10"/>
            <a:ext cx="4634680" cy="685799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0983FC-FC32-58AE-C0FE-D4C52A34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647" y="2251587"/>
            <a:ext cx="6862159" cy="4258614"/>
          </a:xfrm>
        </p:spPr>
        <p:txBody>
          <a:bodyPr>
            <a:normAutofit/>
          </a:bodyPr>
          <a:lstStyle/>
          <a:p>
            <a:r>
              <a:rPr lang="en-US" sz="3200" dirty="0"/>
              <a:t>A season of studying His Word leading you to serve by sharing His Word?</a:t>
            </a:r>
          </a:p>
          <a:p>
            <a:r>
              <a:rPr lang="en-US" sz="3200" dirty="0"/>
              <a:t>A time for life changing radical obedience?         Or</a:t>
            </a:r>
          </a:p>
          <a:p>
            <a:r>
              <a:rPr lang="en-US" sz="3200" dirty="0"/>
              <a:t>A season to separate yourself for a deeper/intimate time with the Lord?</a:t>
            </a:r>
          </a:p>
        </p:txBody>
      </p:sp>
    </p:spTree>
    <p:extLst>
      <p:ext uri="{BB962C8B-B14F-4D97-AF65-F5344CB8AC3E}">
        <p14:creationId xmlns:p14="http://schemas.microsoft.com/office/powerpoint/2010/main" val="1640168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</TotalTime>
  <Words>541</Words>
  <Application>Microsoft Macintosh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Ion</vt:lpstr>
      <vt:lpstr>Passion for the Word -&gt; Service Radical Obedience An Intimate Walk </vt:lpstr>
      <vt:lpstr>Review:  *Paul leaves Corinth to go to Syria  *Priscilla and Aquila go with Paul  *In Cenchrea – a port town for Corinth, Paul cuts his hair  *They sail to Ephesus</vt:lpstr>
      <vt:lpstr>Paul cuts his hair? Nazarite Vow? What’s a Nazarite Vow?</vt:lpstr>
      <vt:lpstr>Paul’s vow was most likely not a Nazarite vow, maybe a vow for deliverance from harm or from a serious illness…a time of spiritual separation (a time out)</vt:lpstr>
      <vt:lpstr>Meanwhile… we meet Apollos in Ephesus</vt:lpstr>
      <vt:lpstr>What we can learn… Apollos</vt:lpstr>
      <vt:lpstr>Priscilla and Aquila</vt:lpstr>
      <vt:lpstr>Paul</vt:lpstr>
      <vt:lpstr>What season are you in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Passion for the Word -&gt; Service Radical Obedience An Intimate Walk </dc:title>
  <dc:creator>JoAnn Smith</dc:creator>
  <cp:lastModifiedBy>JoAnn Smith</cp:lastModifiedBy>
  <cp:revision>1</cp:revision>
  <dcterms:created xsi:type="dcterms:W3CDTF">2024-01-13T20:42:08Z</dcterms:created>
  <dcterms:modified xsi:type="dcterms:W3CDTF">2024-01-13T22:24:45Z</dcterms:modified>
</cp:coreProperties>
</file>